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67" r:id="rId3"/>
    <p:sldId id="278" r:id="rId4"/>
    <p:sldId id="287" r:id="rId5"/>
    <p:sldId id="279" r:id="rId6"/>
    <p:sldId id="288" r:id="rId7"/>
    <p:sldId id="280" r:id="rId8"/>
    <p:sldId id="289" r:id="rId9"/>
    <p:sldId id="290" r:id="rId10"/>
    <p:sldId id="257" r:id="rId11"/>
    <p:sldId id="286" r:id="rId12"/>
    <p:sldId id="281" r:id="rId13"/>
    <p:sldId id="291" r:id="rId14"/>
    <p:sldId id="293" r:id="rId15"/>
    <p:sldId id="294" r:id="rId16"/>
    <p:sldId id="295" r:id="rId17"/>
    <p:sldId id="296" r:id="rId18"/>
    <p:sldId id="284" r:id="rId19"/>
    <p:sldId id="282" r:id="rId20"/>
    <p:sldId id="283" r:id="rId21"/>
    <p:sldId id="285"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7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968A79D-F0D0-4E8C-B7A3-5817AD57CDD3}" type="datetimeFigureOut">
              <a:rPr lang="en-US"/>
              <a:pPr>
                <a:defRPr/>
              </a:pPr>
              <a:t>3/5/2013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F5F009D-F7BE-4ECD-97A4-5F304A8078EB}" type="slidenum">
              <a:rPr lang="en-US"/>
              <a:pPr>
                <a:defRPr/>
              </a:pPr>
              <a:t>‹#›</a:t>
            </a:fld>
            <a:endParaRPr lang="en-US"/>
          </a:p>
        </p:txBody>
      </p:sp>
    </p:spTree>
    <p:extLst>
      <p:ext uri="{BB962C8B-B14F-4D97-AF65-F5344CB8AC3E}">
        <p14:creationId xmlns:p14="http://schemas.microsoft.com/office/powerpoint/2010/main" val="16036604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C09A44-A931-462E-BEE1-348C69E98A35}"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66E42B-C920-477F-9B1F-1B04C6B65B3A}"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F30815-28CC-42B9-AEC0-53AA0D3AED71}"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0C76A8A-F7E0-4377-A309-66644C94ABB4}"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2C90F7-267B-4BE6-9AE5-EF22E3C76CFD}"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953D58-26A5-49A6-862C-9FEBA51F8D6D}"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19A7B4E-6DC4-4DB6-BE9C-2F9DB16B28AC}" type="slidenum">
              <a:rPr lang="en-US" smtClean="0"/>
              <a:pPr>
                <a:defRPr/>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66E42B-C920-477F-9B1F-1B04C6B65B3A}"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66E42B-C920-477F-9B1F-1B04C6B65B3A}"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62A6C2-D92A-494F-9B4A-D426D5B71637}"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Schoolbook"/>
              </a:defRPr>
            </a:lvl1pPr>
            <a:lvl2pPr marL="742950" indent="-285750">
              <a:defRPr>
                <a:solidFill>
                  <a:schemeClr val="tx1"/>
                </a:solidFill>
                <a:latin typeface="Century Schoolbook"/>
              </a:defRPr>
            </a:lvl2pPr>
            <a:lvl3pPr marL="1143000" indent="-228600">
              <a:defRPr>
                <a:solidFill>
                  <a:schemeClr val="tx1"/>
                </a:solidFill>
                <a:latin typeface="Century Schoolbook"/>
              </a:defRPr>
            </a:lvl3pPr>
            <a:lvl4pPr marL="1600200" indent="-228600">
              <a:defRPr>
                <a:solidFill>
                  <a:schemeClr val="tx1"/>
                </a:solidFill>
                <a:latin typeface="Century Schoolbook"/>
              </a:defRPr>
            </a:lvl4pPr>
            <a:lvl5pPr marL="2057400" indent="-228600">
              <a:defRPr>
                <a:solidFill>
                  <a:schemeClr val="tx1"/>
                </a:solidFill>
                <a:latin typeface="Century Schoolbook"/>
              </a:defRPr>
            </a:lvl5pPr>
            <a:lvl6pPr marL="2514600" indent="-228600" fontAlgn="base">
              <a:spcBef>
                <a:spcPct val="0"/>
              </a:spcBef>
              <a:spcAft>
                <a:spcPct val="0"/>
              </a:spcAft>
              <a:defRPr>
                <a:solidFill>
                  <a:schemeClr val="tx1"/>
                </a:solidFill>
                <a:latin typeface="Century Schoolbook"/>
              </a:defRPr>
            </a:lvl6pPr>
            <a:lvl7pPr marL="2971800" indent="-228600" fontAlgn="base">
              <a:spcBef>
                <a:spcPct val="0"/>
              </a:spcBef>
              <a:spcAft>
                <a:spcPct val="0"/>
              </a:spcAft>
              <a:defRPr>
                <a:solidFill>
                  <a:schemeClr val="tx1"/>
                </a:solidFill>
                <a:latin typeface="Century Schoolbook"/>
              </a:defRPr>
            </a:lvl7pPr>
            <a:lvl8pPr marL="3429000" indent="-228600" fontAlgn="base">
              <a:spcBef>
                <a:spcPct val="0"/>
              </a:spcBef>
              <a:spcAft>
                <a:spcPct val="0"/>
              </a:spcAft>
              <a:defRPr>
                <a:solidFill>
                  <a:schemeClr val="tx1"/>
                </a:solidFill>
                <a:latin typeface="Century Schoolbook"/>
              </a:defRPr>
            </a:lvl8pPr>
            <a:lvl9pPr marL="3886200" indent="-228600" fontAlgn="base">
              <a:spcBef>
                <a:spcPct val="0"/>
              </a:spcBef>
              <a:spcAft>
                <a:spcPct val="0"/>
              </a:spcAft>
              <a:defRPr>
                <a:solidFill>
                  <a:schemeClr val="tx1"/>
                </a:solidFill>
                <a:latin typeface="Century Schoolbook"/>
              </a:defRPr>
            </a:lvl9pPr>
          </a:lstStyle>
          <a:p>
            <a:pPr fontAlgn="base">
              <a:spcBef>
                <a:spcPct val="0"/>
              </a:spcBef>
              <a:spcAft>
                <a:spcPct val="0"/>
              </a:spcAft>
              <a:defRPr/>
            </a:pPr>
            <a:fld id="{A37A86CC-CC19-498B-BA5E-4C865360EF24}" type="slidenum">
              <a:rPr lang="en-US" smtClean="0">
                <a:latin typeface="Calibri" pitchFamily="34" charset="0"/>
              </a:rPr>
              <a:pPr fontAlgn="base">
                <a:spcBef>
                  <a:spcPct val="0"/>
                </a:spcBef>
                <a:spcAft>
                  <a:spcPct val="0"/>
                </a:spcAft>
                <a:defRPr/>
              </a:pPr>
              <a:t>13</a:t>
            </a:fld>
            <a:endParaRPr lang="en-US"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Schoolbook"/>
              </a:defRPr>
            </a:lvl1pPr>
            <a:lvl2pPr marL="742950" indent="-285750">
              <a:defRPr>
                <a:solidFill>
                  <a:schemeClr val="tx1"/>
                </a:solidFill>
                <a:latin typeface="Century Schoolbook"/>
              </a:defRPr>
            </a:lvl2pPr>
            <a:lvl3pPr marL="1143000" indent="-228600">
              <a:defRPr>
                <a:solidFill>
                  <a:schemeClr val="tx1"/>
                </a:solidFill>
                <a:latin typeface="Century Schoolbook"/>
              </a:defRPr>
            </a:lvl3pPr>
            <a:lvl4pPr marL="1600200" indent="-228600">
              <a:defRPr>
                <a:solidFill>
                  <a:schemeClr val="tx1"/>
                </a:solidFill>
                <a:latin typeface="Century Schoolbook"/>
              </a:defRPr>
            </a:lvl4pPr>
            <a:lvl5pPr marL="2057400" indent="-228600">
              <a:defRPr>
                <a:solidFill>
                  <a:schemeClr val="tx1"/>
                </a:solidFill>
                <a:latin typeface="Century Schoolbook"/>
              </a:defRPr>
            </a:lvl5pPr>
            <a:lvl6pPr marL="2514600" indent="-228600" fontAlgn="base">
              <a:spcBef>
                <a:spcPct val="0"/>
              </a:spcBef>
              <a:spcAft>
                <a:spcPct val="0"/>
              </a:spcAft>
              <a:defRPr>
                <a:solidFill>
                  <a:schemeClr val="tx1"/>
                </a:solidFill>
                <a:latin typeface="Century Schoolbook"/>
              </a:defRPr>
            </a:lvl6pPr>
            <a:lvl7pPr marL="2971800" indent="-228600" fontAlgn="base">
              <a:spcBef>
                <a:spcPct val="0"/>
              </a:spcBef>
              <a:spcAft>
                <a:spcPct val="0"/>
              </a:spcAft>
              <a:defRPr>
                <a:solidFill>
                  <a:schemeClr val="tx1"/>
                </a:solidFill>
                <a:latin typeface="Century Schoolbook"/>
              </a:defRPr>
            </a:lvl7pPr>
            <a:lvl8pPr marL="3429000" indent="-228600" fontAlgn="base">
              <a:spcBef>
                <a:spcPct val="0"/>
              </a:spcBef>
              <a:spcAft>
                <a:spcPct val="0"/>
              </a:spcAft>
              <a:defRPr>
                <a:solidFill>
                  <a:schemeClr val="tx1"/>
                </a:solidFill>
                <a:latin typeface="Century Schoolbook"/>
              </a:defRPr>
            </a:lvl8pPr>
            <a:lvl9pPr marL="3886200" indent="-228600" fontAlgn="base">
              <a:spcBef>
                <a:spcPct val="0"/>
              </a:spcBef>
              <a:spcAft>
                <a:spcPct val="0"/>
              </a:spcAft>
              <a:defRPr>
                <a:solidFill>
                  <a:schemeClr val="tx1"/>
                </a:solidFill>
                <a:latin typeface="Century Schoolbook"/>
              </a:defRPr>
            </a:lvl9pPr>
          </a:lstStyle>
          <a:p>
            <a:pPr fontAlgn="base">
              <a:spcBef>
                <a:spcPct val="0"/>
              </a:spcBef>
              <a:spcAft>
                <a:spcPct val="0"/>
              </a:spcAft>
              <a:defRPr/>
            </a:pPr>
            <a:fld id="{66BC3EAE-7B19-48FF-8031-E35BB535AB45}" type="slidenum">
              <a:rPr lang="en-US" smtClean="0">
                <a:latin typeface="Calibri" pitchFamily="34" charset="0"/>
              </a:rPr>
              <a:pPr fontAlgn="base">
                <a:spcBef>
                  <a:spcPct val="0"/>
                </a:spcBef>
                <a:spcAft>
                  <a:spcPct val="0"/>
                </a:spcAft>
                <a:defRPr/>
              </a:pPr>
              <a:t>14</a:t>
            </a:fld>
            <a:endParaRPr lang="en-US"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Schoolbook"/>
              </a:defRPr>
            </a:lvl1pPr>
            <a:lvl2pPr marL="742950" indent="-285750">
              <a:defRPr>
                <a:solidFill>
                  <a:schemeClr val="tx1"/>
                </a:solidFill>
                <a:latin typeface="Century Schoolbook"/>
              </a:defRPr>
            </a:lvl2pPr>
            <a:lvl3pPr marL="1143000" indent="-228600">
              <a:defRPr>
                <a:solidFill>
                  <a:schemeClr val="tx1"/>
                </a:solidFill>
                <a:latin typeface="Century Schoolbook"/>
              </a:defRPr>
            </a:lvl3pPr>
            <a:lvl4pPr marL="1600200" indent="-228600">
              <a:defRPr>
                <a:solidFill>
                  <a:schemeClr val="tx1"/>
                </a:solidFill>
                <a:latin typeface="Century Schoolbook"/>
              </a:defRPr>
            </a:lvl4pPr>
            <a:lvl5pPr marL="2057400" indent="-228600">
              <a:defRPr>
                <a:solidFill>
                  <a:schemeClr val="tx1"/>
                </a:solidFill>
                <a:latin typeface="Century Schoolbook"/>
              </a:defRPr>
            </a:lvl5pPr>
            <a:lvl6pPr marL="2514600" indent="-228600" fontAlgn="base">
              <a:spcBef>
                <a:spcPct val="0"/>
              </a:spcBef>
              <a:spcAft>
                <a:spcPct val="0"/>
              </a:spcAft>
              <a:defRPr>
                <a:solidFill>
                  <a:schemeClr val="tx1"/>
                </a:solidFill>
                <a:latin typeface="Century Schoolbook"/>
              </a:defRPr>
            </a:lvl6pPr>
            <a:lvl7pPr marL="2971800" indent="-228600" fontAlgn="base">
              <a:spcBef>
                <a:spcPct val="0"/>
              </a:spcBef>
              <a:spcAft>
                <a:spcPct val="0"/>
              </a:spcAft>
              <a:defRPr>
                <a:solidFill>
                  <a:schemeClr val="tx1"/>
                </a:solidFill>
                <a:latin typeface="Century Schoolbook"/>
              </a:defRPr>
            </a:lvl7pPr>
            <a:lvl8pPr marL="3429000" indent="-228600" fontAlgn="base">
              <a:spcBef>
                <a:spcPct val="0"/>
              </a:spcBef>
              <a:spcAft>
                <a:spcPct val="0"/>
              </a:spcAft>
              <a:defRPr>
                <a:solidFill>
                  <a:schemeClr val="tx1"/>
                </a:solidFill>
                <a:latin typeface="Century Schoolbook"/>
              </a:defRPr>
            </a:lvl8pPr>
            <a:lvl9pPr marL="3886200" indent="-228600" fontAlgn="base">
              <a:spcBef>
                <a:spcPct val="0"/>
              </a:spcBef>
              <a:spcAft>
                <a:spcPct val="0"/>
              </a:spcAft>
              <a:defRPr>
                <a:solidFill>
                  <a:schemeClr val="tx1"/>
                </a:solidFill>
                <a:latin typeface="Century Schoolbook"/>
              </a:defRPr>
            </a:lvl9pPr>
          </a:lstStyle>
          <a:p>
            <a:pPr fontAlgn="base">
              <a:spcBef>
                <a:spcPct val="0"/>
              </a:spcBef>
              <a:spcAft>
                <a:spcPct val="0"/>
              </a:spcAft>
              <a:defRPr/>
            </a:pPr>
            <a:fld id="{2062A072-85A6-4D91-A58B-60A5166E8826}" type="slidenum">
              <a:rPr lang="en-US" smtClean="0">
                <a:latin typeface="Calibri" pitchFamily="34" charset="0"/>
              </a:rPr>
              <a:pPr fontAlgn="base">
                <a:spcBef>
                  <a:spcPct val="0"/>
                </a:spcBef>
                <a:spcAft>
                  <a:spcPct val="0"/>
                </a:spcAft>
                <a:defRPr/>
              </a:pPr>
              <a:t>15</a:t>
            </a:fld>
            <a:endParaRPr lang="en-US"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66E42B-C920-477F-9B1F-1B04C6B65B3A}" type="slidenum">
              <a:rPr lang="en-US" smtClean="0"/>
              <a:pPr fontAlgn="base">
                <a:spcBef>
                  <a:spcPct val="0"/>
                </a:spcBef>
                <a:spcAft>
                  <a:spcPct val="0"/>
                </a:spcAft>
                <a:defRPr/>
              </a:pPr>
              <a:t>16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46EB6CDF-2EBA-4E0F-ACD5-63FCB399126E}" type="datetimeFigureOut">
              <a:rPr/>
              <a:pPr>
                <a:defRPr/>
              </a:pPr>
              <a:t>3/13/2012</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A9AA8201-CC9E-4315-AE9B-69955052701A}"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7262ECDF-09A2-4FA7-B70B-6EBB59622C41}" type="datetimeFigureOut">
              <a:rPr lang="en-US"/>
              <a:pPr>
                <a:defRPr/>
              </a:pPr>
              <a:t>3/5/2013</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9FC4AFEE-FE50-4FD9-A765-CAF9D3A300F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fld id="{1CA752BF-68E6-4CE5-B63E-2599CF86279A}" type="datetimeFigureOut">
              <a:rPr lang="en-US"/>
              <a:pPr>
                <a:defRPr/>
              </a:pPr>
              <a:t>3/5/2013</a:t>
            </a:fld>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BDFCEAE5-C74A-48DD-8B3C-A555457B452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22611EC3-0007-4DC6-9407-D68DACCF5F6F}" type="datetimeFigureOut">
              <a:rPr lang="en-US"/>
              <a:pPr>
                <a:defRPr/>
              </a:pPr>
              <a:t>3/5/2013</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4553C850-1D7D-48A6-8D05-041AA3717D7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DB9428A2-172D-4285-A128-E62D473DC5DF}" type="datetimeFigureOut">
              <a:rPr lang="en-US"/>
              <a:pPr>
                <a:defRPr/>
              </a:pPr>
              <a:t>3/5/2013</a:t>
            </a:fld>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3FD58398-A1C4-4462-AF2A-10FF7F823E7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8CCDCDFA-CC09-4A7E-8BA4-51B2D433A464}" type="datetimeFigureOut">
              <a:rPr lang="en-US"/>
              <a:pPr>
                <a:defRPr/>
              </a:pPr>
              <a:t>3/5/2013</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2EBD8B97-8479-4ED7-8038-01BCDE08CE9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E1515228-FB7A-4D9E-9F51-703029A64DA0}" type="datetimeFigureOut">
              <a:rPr lang="en-US"/>
              <a:pPr>
                <a:defRPr/>
              </a:pPr>
              <a:t>3/5/2013</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ECF061DC-9380-4E01-A74E-DF4F2B88F1A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6F31E994-6F8A-45AD-99D8-6813A8794F74}" type="datetimeFigureOut">
              <a:rPr lang="en-US"/>
              <a:pPr>
                <a:defRPr/>
              </a:pPr>
              <a:t>3/5/2013</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EC7660DE-477F-488B-8445-ADB8D617D74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2B639BA1-6253-4F4E-9424-9CDB1331B2F8}" type="datetimeFigureOut">
              <a:rPr lang="en-US"/>
              <a:pPr>
                <a:defRPr/>
              </a:pPr>
              <a:t>3/5/2013</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7C9A40E1-EF17-4515-8A18-203A44877C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22BEB4B1-7BA1-41CA-B54F-9617919A5343}" type="datetimeFigureOut">
              <a:rPr lang="en-US"/>
              <a:pPr>
                <a:defRPr/>
              </a:pPr>
              <a:t>3/5/2013</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53E7F764-AA81-40B8-8A91-B7A7561BB2E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5C879062-7042-40E2-962F-C3B2B2E98406}" type="datetimeFigureOut">
              <a:rPr lang="en-US"/>
              <a:pPr>
                <a:defRPr/>
              </a:pPr>
              <a:t>3/5/2013</a:t>
            </a:fld>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718687D4-6C41-496C-B029-61CA1796712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cs typeface="+mn-cs"/>
              </a:defRPr>
            </a:lvl1pPr>
            <a:extLst/>
          </a:lstStyle>
          <a:p>
            <a:pPr>
              <a:defRPr/>
            </a:pPr>
            <a:fld id="{C8119E21-500B-453F-96A5-A8AF27B465D9}" type="datetimeFigureOut">
              <a:rPr lang="en-US"/>
              <a:pPr>
                <a:defRPr/>
              </a:pPr>
              <a:t>3/5/2013</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cs typeface="+mn-cs"/>
              </a:defRPr>
            </a:lvl1pPr>
            <a:extLst/>
          </a:lstStyle>
          <a:p>
            <a:pPr>
              <a:defRPr/>
            </a:pPr>
            <a:fld id="{817E4311-9E2D-436E-AC44-0C13A878F5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8" r:id="rId1"/>
    <p:sldLayoutId id="2147483721" r:id="rId2"/>
    <p:sldLayoutId id="2147483729" r:id="rId3"/>
    <p:sldLayoutId id="2147483722" r:id="rId4"/>
    <p:sldLayoutId id="2147483723" r:id="rId5"/>
    <p:sldLayoutId id="2147483724" r:id="rId6"/>
    <p:sldLayoutId id="2147483725" r:id="rId7"/>
    <p:sldLayoutId id="2147483726" r:id="rId8"/>
    <p:sldLayoutId id="2147483730" r:id="rId9"/>
    <p:sldLayoutId id="2147483727" r:id="rId10"/>
    <p:sldLayoutId id="2147483731"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Mid-Term review</a:t>
            </a:r>
            <a:br>
              <a:rPr lang="en-US" dirty="0" smtClean="0"/>
            </a:br>
            <a:r>
              <a:rPr lang="en-US" dirty="0" smtClean="0"/>
              <a:t>r.1-r.6</a:t>
            </a:r>
            <a:endParaRPr lang="en-US" dirty="0"/>
          </a:p>
        </p:txBody>
      </p:sp>
      <p:sp>
        <p:nvSpPr>
          <p:cNvPr id="6147" name="Subtitle 2"/>
          <p:cNvSpPr>
            <a:spLocks noGrp="1"/>
          </p:cNvSpPr>
          <p:nvPr>
            <p:ph type="subTitle" idx="1"/>
          </p:nvPr>
        </p:nvSpPr>
        <p:spPr>
          <a:xfrm>
            <a:off x="3354388" y="3540125"/>
            <a:ext cx="5114925" cy="1101725"/>
          </a:xfrm>
        </p:spPr>
        <p:txBody>
          <a:bodyPr/>
          <a:lstStyle/>
          <a:p>
            <a:pPr eaLnBrk="1" hangingPunct="1"/>
            <a:r>
              <a:rPr lang="en-US" smtClean="0"/>
              <a:t>201 INTRO TO LITERATURE</a:t>
            </a:r>
          </a:p>
          <a:p>
            <a:pPr eaLnBrk="1" hangingPunct="1"/>
            <a:r>
              <a:rPr lang="en-US" smtClean="0"/>
              <a:t>Prof. Everson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Rhetorical analysis:</a:t>
            </a:r>
            <a:endParaRPr lang="en-US" dirty="0"/>
          </a:p>
        </p:txBody>
      </p:sp>
      <p:sp>
        <p:nvSpPr>
          <p:cNvPr id="11267" name="TextBox 2"/>
          <p:cNvSpPr txBox="1">
            <a:spLocks noChangeArrowheads="1"/>
          </p:cNvSpPr>
          <p:nvPr/>
        </p:nvSpPr>
        <p:spPr bwMode="auto">
          <a:xfrm>
            <a:off x="228600" y="838200"/>
            <a:ext cx="7696200" cy="2246313"/>
          </a:xfrm>
          <a:prstGeom prst="rect">
            <a:avLst/>
          </a:prstGeom>
          <a:noFill/>
          <a:ln w="9525">
            <a:noFill/>
            <a:miter lim="800000"/>
            <a:headEnd/>
            <a:tailEnd/>
          </a:ln>
        </p:spPr>
        <p:txBody>
          <a:bodyPr>
            <a:spAutoFit/>
          </a:bodyPr>
          <a:lstStyle/>
          <a:p>
            <a:r>
              <a:rPr lang="en-US" sz="2800" b="1">
                <a:latin typeface="Trebuchet MS" pitchFamily="34" charset="0"/>
              </a:rPr>
              <a:t>Rhetorical analysis means understanding the ________, _________, and _________.</a:t>
            </a:r>
          </a:p>
          <a:p>
            <a:endParaRPr lang="en-US" sz="2800" b="1">
              <a:latin typeface="Trebuchet MS" pitchFamily="34" charset="0"/>
            </a:endParaRPr>
          </a:p>
          <a:p>
            <a:r>
              <a:rPr lang="en-US" sz="2800" b="1">
                <a:latin typeface="Trebuchet MS" pitchFamily="34" charset="0"/>
              </a:rPr>
              <a:t>Questions to ask and answer about the:</a:t>
            </a:r>
            <a:endParaRPr lang="en-US" sz="2800">
              <a:latin typeface="Trebuchet MS" pitchFamily="34" charset="0"/>
            </a:endParaRPr>
          </a:p>
          <a:p>
            <a:endParaRPr lang="en-US" sz="2800" b="1">
              <a:latin typeface="Trebuchet MS" pitchFamily="34" charset="0"/>
            </a:endParaRPr>
          </a:p>
        </p:txBody>
      </p:sp>
      <p:sp>
        <p:nvSpPr>
          <p:cNvPr id="4" name="TextBox 3"/>
          <p:cNvSpPr txBox="1">
            <a:spLocks noChangeArrowheads="1"/>
          </p:cNvSpPr>
          <p:nvPr/>
        </p:nvSpPr>
        <p:spPr bwMode="auto">
          <a:xfrm>
            <a:off x="381000" y="1295400"/>
            <a:ext cx="1141413" cy="461963"/>
          </a:xfrm>
          <a:prstGeom prst="rect">
            <a:avLst/>
          </a:prstGeom>
          <a:noFill/>
          <a:ln w="9525">
            <a:noFill/>
            <a:miter lim="800000"/>
            <a:headEnd/>
            <a:tailEnd/>
          </a:ln>
        </p:spPr>
        <p:txBody>
          <a:bodyPr wrap="none">
            <a:spAutoFit/>
          </a:bodyPr>
          <a:lstStyle/>
          <a:p>
            <a:r>
              <a:rPr lang="en-US" sz="2400" b="1">
                <a:solidFill>
                  <a:srgbClr val="FF0000"/>
                </a:solidFill>
              </a:rPr>
              <a:t>author</a:t>
            </a:r>
          </a:p>
        </p:txBody>
      </p:sp>
      <p:sp>
        <p:nvSpPr>
          <p:cNvPr id="5" name="TextBox 4"/>
          <p:cNvSpPr txBox="1">
            <a:spLocks noChangeArrowheads="1"/>
          </p:cNvSpPr>
          <p:nvPr/>
        </p:nvSpPr>
        <p:spPr bwMode="auto">
          <a:xfrm>
            <a:off x="2590800" y="1295400"/>
            <a:ext cx="733425" cy="461963"/>
          </a:xfrm>
          <a:prstGeom prst="rect">
            <a:avLst/>
          </a:prstGeom>
          <a:noFill/>
          <a:ln w="9525">
            <a:noFill/>
            <a:miter lim="800000"/>
            <a:headEnd/>
            <a:tailEnd/>
          </a:ln>
        </p:spPr>
        <p:txBody>
          <a:bodyPr wrap="none">
            <a:spAutoFit/>
          </a:bodyPr>
          <a:lstStyle/>
          <a:p>
            <a:r>
              <a:rPr lang="en-US" sz="2400" b="1">
                <a:solidFill>
                  <a:srgbClr val="FF0000"/>
                </a:solidFill>
              </a:rPr>
              <a:t>text</a:t>
            </a:r>
          </a:p>
        </p:txBody>
      </p:sp>
      <p:sp>
        <p:nvSpPr>
          <p:cNvPr id="6" name="TextBox 5"/>
          <p:cNvSpPr txBox="1">
            <a:spLocks noChangeArrowheads="1"/>
          </p:cNvSpPr>
          <p:nvPr/>
        </p:nvSpPr>
        <p:spPr bwMode="auto">
          <a:xfrm>
            <a:off x="5334000" y="1295400"/>
            <a:ext cx="1517650" cy="461963"/>
          </a:xfrm>
          <a:prstGeom prst="rect">
            <a:avLst/>
          </a:prstGeom>
          <a:noFill/>
          <a:ln w="9525">
            <a:noFill/>
            <a:miter lim="800000"/>
            <a:headEnd/>
            <a:tailEnd/>
          </a:ln>
        </p:spPr>
        <p:txBody>
          <a:bodyPr wrap="none">
            <a:spAutoFit/>
          </a:bodyPr>
          <a:lstStyle/>
          <a:p>
            <a:r>
              <a:rPr lang="en-US" sz="2400" b="1">
                <a:solidFill>
                  <a:srgbClr val="FF0000"/>
                </a:solidFill>
              </a:rPr>
              <a:t>audience</a:t>
            </a:r>
          </a:p>
        </p:txBody>
      </p:sp>
      <p:sp>
        <p:nvSpPr>
          <p:cNvPr id="7" name="TextBox 6"/>
          <p:cNvSpPr txBox="1">
            <a:spLocks noChangeArrowheads="1"/>
          </p:cNvSpPr>
          <p:nvPr/>
        </p:nvSpPr>
        <p:spPr bwMode="auto">
          <a:xfrm>
            <a:off x="228600" y="2590800"/>
            <a:ext cx="1192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Author</a:t>
            </a:r>
          </a:p>
        </p:txBody>
      </p:sp>
      <p:sp>
        <p:nvSpPr>
          <p:cNvPr id="3" name="Rectangle 2"/>
          <p:cNvSpPr>
            <a:spLocks noChangeArrowheads="1"/>
          </p:cNvSpPr>
          <p:nvPr/>
        </p:nvSpPr>
        <p:spPr bwMode="auto">
          <a:xfrm>
            <a:off x="1371600" y="2641600"/>
            <a:ext cx="4572000" cy="1016000"/>
          </a:xfrm>
          <a:prstGeom prst="rect">
            <a:avLst/>
          </a:prstGeom>
          <a:noFill/>
          <a:ln w="9525">
            <a:solidFill>
              <a:srgbClr val="FF0000"/>
            </a:solidFill>
            <a:miter lim="800000"/>
            <a:headEnd/>
            <a:tailEnd/>
          </a:ln>
        </p:spPr>
        <p:txBody>
          <a:bodyPr>
            <a:spAutoFit/>
          </a:bodyPr>
          <a:lstStyle/>
          <a:p>
            <a:r>
              <a:rPr lang="en-US" sz="2000" b="1"/>
              <a:t>Who is she or he?</a:t>
            </a:r>
          </a:p>
          <a:p>
            <a:r>
              <a:rPr lang="en-US" sz="2000" b="1"/>
              <a:t>Why is she or he writing this?</a:t>
            </a:r>
          </a:p>
          <a:p>
            <a:r>
              <a:rPr lang="en-US" sz="2000" b="1"/>
              <a:t>What else has she or he written?</a:t>
            </a:r>
          </a:p>
        </p:txBody>
      </p:sp>
      <p:sp>
        <p:nvSpPr>
          <p:cNvPr id="9" name="TextBox 8"/>
          <p:cNvSpPr txBox="1">
            <a:spLocks noChangeArrowheads="1"/>
          </p:cNvSpPr>
          <p:nvPr/>
        </p:nvSpPr>
        <p:spPr bwMode="auto">
          <a:xfrm>
            <a:off x="728663" y="3805238"/>
            <a:ext cx="795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Text</a:t>
            </a:r>
          </a:p>
        </p:txBody>
      </p:sp>
      <p:sp>
        <p:nvSpPr>
          <p:cNvPr id="8" name="Rectangle 7"/>
          <p:cNvSpPr>
            <a:spLocks noChangeArrowheads="1"/>
          </p:cNvSpPr>
          <p:nvPr/>
        </p:nvSpPr>
        <p:spPr bwMode="auto">
          <a:xfrm>
            <a:off x="1676400" y="3781425"/>
            <a:ext cx="4572000" cy="1323975"/>
          </a:xfrm>
          <a:prstGeom prst="rect">
            <a:avLst/>
          </a:prstGeom>
          <a:noFill/>
          <a:ln w="9525">
            <a:solidFill>
              <a:srgbClr val="0070C0"/>
            </a:solidFill>
            <a:miter lim="800000"/>
            <a:headEnd/>
            <a:tailEnd/>
          </a:ln>
        </p:spPr>
        <p:txBody>
          <a:bodyPr>
            <a:spAutoFit/>
          </a:bodyPr>
          <a:lstStyle/>
          <a:p>
            <a:r>
              <a:rPr lang="en-US" sz="2000" b="1"/>
              <a:t>What kind or type of story is this?</a:t>
            </a:r>
          </a:p>
          <a:p>
            <a:r>
              <a:rPr lang="en-US" sz="2000" b="1"/>
              <a:t>When was it written?</a:t>
            </a:r>
          </a:p>
          <a:p>
            <a:r>
              <a:rPr lang="en-US" sz="2000" b="1"/>
              <a:t>When was it published?</a:t>
            </a:r>
          </a:p>
          <a:p>
            <a:r>
              <a:rPr lang="en-US" sz="2000" b="1"/>
              <a:t>Has the text been changed? How?</a:t>
            </a:r>
          </a:p>
        </p:txBody>
      </p:sp>
      <p:sp>
        <p:nvSpPr>
          <p:cNvPr id="11" name="TextBox 10"/>
          <p:cNvSpPr txBox="1">
            <a:spLocks noChangeArrowheads="1"/>
          </p:cNvSpPr>
          <p:nvPr/>
        </p:nvSpPr>
        <p:spPr bwMode="auto">
          <a:xfrm>
            <a:off x="685800" y="5176838"/>
            <a:ext cx="1570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Audience</a:t>
            </a:r>
          </a:p>
        </p:txBody>
      </p:sp>
      <p:sp>
        <p:nvSpPr>
          <p:cNvPr id="10" name="Rectangle 9"/>
          <p:cNvSpPr>
            <a:spLocks noChangeArrowheads="1"/>
          </p:cNvSpPr>
          <p:nvPr/>
        </p:nvSpPr>
        <p:spPr bwMode="auto">
          <a:xfrm>
            <a:off x="2286000" y="5257800"/>
            <a:ext cx="5638800" cy="1323975"/>
          </a:xfrm>
          <a:prstGeom prst="rect">
            <a:avLst/>
          </a:prstGeom>
          <a:noFill/>
          <a:ln w="9525">
            <a:solidFill>
              <a:srgbClr val="00B050"/>
            </a:solidFill>
            <a:miter lim="800000"/>
            <a:headEnd/>
            <a:tailEnd/>
          </a:ln>
        </p:spPr>
        <p:txBody>
          <a:bodyPr>
            <a:spAutoFit/>
          </a:bodyPr>
          <a:lstStyle/>
          <a:p>
            <a:r>
              <a:rPr lang="en-US" sz="2000" b="1"/>
              <a:t>Who is the target audience?</a:t>
            </a:r>
          </a:p>
          <a:p>
            <a:r>
              <a:rPr lang="en-US" sz="2000" b="1"/>
              <a:t>What do they know about the author &amp; text?</a:t>
            </a:r>
          </a:p>
          <a:p>
            <a:r>
              <a:rPr lang="en-US" sz="2000" b="1"/>
              <a:t>What do readers expect from the writer or text?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blinds(horizontal)">
                                      <p:cBhvr>
                                        <p:cTn id="37" dur="500"/>
                                        <p:tgtEl>
                                          <p:spTgt spid="9">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11">
                                            <p:txEl>
                                              <p:pRg st="0" end="0"/>
                                            </p:txEl>
                                          </p:spTgt>
                                        </p:tgtEl>
                                        <p:attrNameLst>
                                          <p:attrName>style.visibility</p:attrName>
                                        </p:attrNameLst>
                                      </p:cBhvr>
                                      <p:to>
                                        <p:strVal val="visible"/>
                                      </p:to>
                                    </p:set>
                                    <p:animEffect transition="in" filter="blinds(horizontal)">
                                      <p:cBhvr>
                                        <p:cTn id="46" dur="500"/>
                                        <p:tgtEl>
                                          <p:spTgt spid="11">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TextBox 2"/>
          <p:cNvSpPr txBox="1"/>
          <p:nvPr/>
        </p:nvSpPr>
        <p:spPr>
          <a:xfrm>
            <a:off x="533400" y="1676400"/>
            <a:ext cx="7086600" cy="2554545"/>
          </a:xfrm>
          <a:prstGeom prst="rect">
            <a:avLst/>
          </a:prstGeom>
          <a:noFill/>
        </p:spPr>
        <p:txBody>
          <a:bodyPr wrap="square" rtlCol="0">
            <a:spAutoFit/>
          </a:bodyPr>
          <a:lstStyle/>
          <a:p>
            <a:r>
              <a:rPr lang="en-US" sz="3200" dirty="0" smtClean="0"/>
              <a:t>Review all the definitions of literary concepts and elements presented in Lectures 1-4. </a:t>
            </a:r>
          </a:p>
          <a:p>
            <a:endParaRPr lang="en-US" sz="3200" dirty="0"/>
          </a:p>
          <a:p>
            <a:r>
              <a:rPr lang="en-US" sz="3200" dirty="0" smtClean="0"/>
              <a:t>For example: </a:t>
            </a: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242048" cy="777240"/>
          </a:xfrm>
        </p:spPr>
        <p:txBody>
          <a:bodyPr/>
          <a:lstStyle/>
          <a:p>
            <a:pPr>
              <a:defRPr/>
            </a:pPr>
            <a:r>
              <a:rPr lang="en-US" dirty="0" smtClean="0"/>
              <a:t>Character analysis</a:t>
            </a:r>
            <a:endParaRPr lang="en-US" dirty="0"/>
          </a:p>
        </p:txBody>
      </p:sp>
      <p:sp>
        <p:nvSpPr>
          <p:cNvPr id="12291" name="TextBox 2"/>
          <p:cNvSpPr txBox="1">
            <a:spLocks noChangeArrowheads="1"/>
          </p:cNvSpPr>
          <p:nvPr/>
        </p:nvSpPr>
        <p:spPr bwMode="auto">
          <a:xfrm>
            <a:off x="228600" y="1371600"/>
            <a:ext cx="7772400" cy="5262979"/>
          </a:xfrm>
          <a:prstGeom prst="rect">
            <a:avLst/>
          </a:prstGeom>
          <a:noFill/>
          <a:ln w="9525">
            <a:noFill/>
            <a:miter lim="800000"/>
            <a:headEnd/>
            <a:tailEnd/>
          </a:ln>
        </p:spPr>
        <p:txBody>
          <a:bodyPr>
            <a:spAutoFit/>
          </a:bodyPr>
          <a:lstStyle/>
          <a:p>
            <a:r>
              <a:rPr lang="en-US" sz="2400" dirty="0"/>
              <a:t>A ________ character expresses one or two qualities and is easily summarized.</a:t>
            </a:r>
          </a:p>
          <a:p>
            <a:endParaRPr lang="en-US" sz="2400" dirty="0"/>
          </a:p>
          <a:p>
            <a:r>
              <a:rPr lang="en-US" sz="2400" dirty="0"/>
              <a:t>A ________ character is complex and displays internal conflicts found in real people.</a:t>
            </a:r>
          </a:p>
          <a:p>
            <a:endParaRPr lang="en-US" sz="2400" dirty="0"/>
          </a:p>
          <a:p>
            <a:r>
              <a:rPr lang="en-US" sz="2400" dirty="0"/>
              <a:t>A ________ character does not change in the story and the reader doesn’t learn more about her or him.</a:t>
            </a:r>
          </a:p>
          <a:p>
            <a:endParaRPr lang="en-US" sz="2400" dirty="0"/>
          </a:p>
          <a:p>
            <a:r>
              <a:rPr lang="en-US" sz="2400" dirty="0"/>
              <a:t>A ________ character undergoes a substantial change during the story</a:t>
            </a:r>
            <a:r>
              <a:rPr lang="en-US" sz="2400" dirty="0" smtClean="0"/>
              <a:t>.</a:t>
            </a:r>
          </a:p>
          <a:p>
            <a:endParaRPr lang="en-US" sz="2400" dirty="0"/>
          </a:p>
          <a:p>
            <a:r>
              <a:rPr lang="en-US" sz="2400" dirty="0" smtClean="0"/>
              <a:t>A _______ character contrasts with the protagonist to make him or her appear better or more heroic.</a:t>
            </a:r>
            <a:endParaRPr lang="en-US" sz="2400" dirty="0"/>
          </a:p>
        </p:txBody>
      </p:sp>
      <p:sp>
        <p:nvSpPr>
          <p:cNvPr id="12292" name="TextBox 3"/>
          <p:cNvSpPr txBox="1">
            <a:spLocks noChangeArrowheads="1"/>
          </p:cNvSpPr>
          <p:nvPr/>
        </p:nvSpPr>
        <p:spPr bwMode="auto">
          <a:xfrm>
            <a:off x="457200" y="914400"/>
            <a:ext cx="7010400" cy="461963"/>
          </a:xfrm>
          <a:prstGeom prst="rect">
            <a:avLst/>
          </a:prstGeom>
          <a:noFill/>
          <a:ln w="9525">
            <a:noFill/>
            <a:miter lim="800000"/>
            <a:headEnd/>
            <a:tailEnd/>
          </a:ln>
        </p:spPr>
        <p:txBody>
          <a:bodyPr>
            <a:spAutoFit/>
          </a:bodyPr>
          <a:lstStyle/>
          <a:p>
            <a:pPr algn="ctr"/>
            <a:r>
              <a:rPr lang="en-US" sz="2400" b="1" dirty="0"/>
              <a:t>static     round       flat     </a:t>
            </a:r>
            <a:r>
              <a:rPr lang="en-US" sz="2400" b="1" dirty="0" smtClean="0"/>
              <a:t>dynamic    foil</a:t>
            </a:r>
            <a:endParaRPr lang="en-US" sz="2400" b="1" dirty="0"/>
          </a:p>
        </p:txBody>
      </p:sp>
      <p:sp>
        <p:nvSpPr>
          <p:cNvPr id="6" name="TextBox 5"/>
          <p:cNvSpPr txBox="1">
            <a:spLocks noChangeArrowheads="1"/>
          </p:cNvSpPr>
          <p:nvPr/>
        </p:nvSpPr>
        <p:spPr bwMode="auto">
          <a:xfrm>
            <a:off x="914400" y="1371600"/>
            <a:ext cx="646113" cy="461963"/>
          </a:xfrm>
          <a:prstGeom prst="rect">
            <a:avLst/>
          </a:prstGeom>
          <a:noFill/>
          <a:ln w="9525">
            <a:noFill/>
            <a:miter lim="800000"/>
            <a:headEnd/>
            <a:tailEnd/>
          </a:ln>
        </p:spPr>
        <p:txBody>
          <a:bodyPr wrap="none">
            <a:spAutoFit/>
          </a:bodyPr>
          <a:lstStyle/>
          <a:p>
            <a:r>
              <a:rPr lang="en-US" sz="2400" b="1" dirty="0">
                <a:solidFill>
                  <a:srgbClr val="FF0000"/>
                </a:solidFill>
              </a:rPr>
              <a:t>flat</a:t>
            </a:r>
          </a:p>
        </p:txBody>
      </p:sp>
      <p:sp>
        <p:nvSpPr>
          <p:cNvPr id="7" name="TextBox 6"/>
          <p:cNvSpPr txBox="1">
            <a:spLocks noChangeArrowheads="1"/>
          </p:cNvSpPr>
          <p:nvPr/>
        </p:nvSpPr>
        <p:spPr bwMode="auto">
          <a:xfrm>
            <a:off x="685800" y="2438400"/>
            <a:ext cx="1055688" cy="461962"/>
          </a:xfrm>
          <a:prstGeom prst="rect">
            <a:avLst/>
          </a:prstGeom>
          <a:noFill/>
          <a:ln w="9525">
            <a:noFill/>
            <a:miter lim="800000"/>
            <a:headEnd/>
            <a:tailEnd/>
          </a:ln>
        </p:spPr>
        <p:txBody>
          <a:bodyPr wrap="none">
            <a:spAutoFit/>
          </a:bodyPr>
          <a:lstStyle/>
          <a:p>
            <a:r>
              <a:rPr lang="en-US" sz="2400" b="1" dirty="0">
                <a:solidFill>
                  <a:srgbClr val="FF0000"/>
                </a:solidFill>
              </a:rPr>
              <a:t>round</a:t>
            </a:r>
          </a:p>
        </p:txBody>
      </p:sp>
      <p:sp>
        <p:nvSpPr>
          <p:cNvPr id="8" name="TextBox 7"/>
          <p:cNvSpPr txBox="1">
            <a:spLocks noChangeArrowheads="1"/>
          </p:cNvSpPr>
          <p:nvPr/>
        </p:nvSpPr>
        <p:spPr bwMode="auto">
          <a:xfrm>
            <a:off x="762000" y="3505200"/>
            <a:ext cx="989013" cy="461963"/>
          </a:xfrm>
          <a:prstGeom prst="rect">
            <a:avLst/>
          </a:prstGeom>
          <a:noFill/>
          <a:ln w="9525">
            <a:noFill/>
            <a:miter lim="800000"/>
            <a:headEnd/>
            <a:tailEnd/>
          </a:ln>
        </p:spPr>
        <p:txBody>
          <a:bodyPr wrap="none">
            <a:spAutoFit/>
          </a:bodyPr>
          <a:lstStyle/>
          <a:p>
            <a:r>
              <a:rPr lang="en-US" sz="2400" b="1" dirty="0">
                <a:solidFill>
                  <a:srgbClr val="FF0000"/>
                </a:solidFill>
              </a:rPr>
              <a:t>static</a:t>
            </a:r>
          </a:p>
        </p:txBody>
      </p:sp>
      <p:sp>
        <p:nvSpPr>
          <p:cNvPr id="9" name="TextBox 8"/>
          <p:cNvSpPr txBox="1">
            <a:spLocks noChangeArrowheads="1"/>
          </p:cNvSpPr>
          <p:nvPr/>
        </p:nvSpPr>
        <p:spPr bwMode="auto">
          <a:xfrm>
            <a:off x="609600" y="4648200"/>
            <a:ext cx="1433513" cy="461963"/>
          </a:xfrm>
          <a:prstGeom prst="rect">
            <a:avLst/>
          </a:prstGeom>
          <a:noFill/>
          <a:ln w="9525">
            <a:noFill/>
            <a:miter lim="800000"/>
            <a:headEnd/>
            <a:tailEnd/>
          </a:ln>
        </p:spPr>
        <p:txBody>
          <a:bodyPr wrap="none">
            <a:spAutoFit/>
          </a:bodyPr>
          <a:lstStyle/>
          <a:p>
            <a:r>
              <a:rPr lang="en-US" sz="2400" b="1" dirty="0">
                <a:solidFill>
                  <a:srgbClr val="FF0000"/>
                </a:solidFill>
              </a:rPr>
              <a:t>dynamic</a:t>
            </a:r>
          </a:p>
        </p:txBody>
      </p:sp>
      <p:sp>
        <p:nvSpPr>
          <p:cNvPr id="10" name="TextBox 9"/>
          <p:cNvSpPr txBox="1">
            <a:spLocks noChangeArrowheads="1"/>
          </p:cNvSpPr>
          <p:nvPr/>
        </p:nvSpPr>
        <p:spPr bwMode="auto">
          <a:xfrm>
            <a:off x="609600" y="5715000"/>
            <a:ext cx="1433513" cy="461665"/>
          </a:xfrm>
          <a:prstGeom prst="rect">
            <a:avLst/>
          </a:prstGeom>
          <a:noFill/>
          <a:ln w="9525">
            <a:noFill/>
            <a:miter lim="800000"/>
            <a:headEnd/>
            <a:tailEnd/>
          </a:ln>
        </p:spPr>
        <p:txBody>
          <a:bodyPr wrap="square">
            <a:spAutoFit/>
          </a:bodyPr>
          <a:lstStyle/>
          <a:p>
            <a:r>
              <a:rPr lang="en-US" sz="2400" b="1" dirty="0" smtClean="0">
                <a:solidFill>
                  <a:srgbClr val="FF0000"/>
                </a:solidFill>
              </a:rPr>
              <a:t>foil</a:t>
            </a:r>
            <a:endParaRPr 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 calcmode="lin" valueType="num">
                                      <p:cBhvr>
                                        <p:cTn id="16" dur="1000" fill="hold"/>
                                        <p:tgtEl>
                                          <p:spTgt spid="7"/>
                                        </p:tgtEl>
                                        <p:attrNameLst>
                                          <p:attrName>style.rotation</p:attrName>
                                        </p:attrNameLst>
                                      </p:cBhvr>
                                      <p:tavLst>
                                        <p:tav tm="0">
                                          <p:val>
                                            <p:fltVal val="90"/>
                                          </p:val>
                                        </p:tav>
                                        <p:tav tm="100000">
                                          <p:val>
                                            <p:fltVal val="0"/>
                                          </p:val>
                                        </p:tav>
                                      </p:tavLst>
                                    </p:anim>
                                    <p:animEffect transition="in" filter="fade">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80">
                                          <p:stCondLst>
                                            <p:cond delay="0"/>
                                          </p:stCondLst>
                                        </p:cTn>
                                        <p:tgtEl>
                                          <p:spTgt spid="9"/>
                                        </p:tgtEl>
                                      </p:cBhvr>
                                    </p:animEffect>
                                    <p:anim calcmode="lin" valueType="num">
                                      <p:cBhvr>
                                        <p:cTn id="2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3" dur="26">
                                          <p:stCondLst>
                                            <p:cond delay="650"/>
                                          </p:stCondLst>
                                        </p:cTn>
                                        <p:tgtEl>
                                          <p:spTgt spid="9"/>
                                        </p:tgtEl>
                                      </p:cBhvr>
                                      <p:to x="100000" y="60000"/>
                                    </p:animScale>
                                    <p:animScale>
                                      <p:cBhvr>
                                        <p:cTn id="34" dur="166" decel="50000">
                                          <p:stCondLst>
                                            <p:cond delay="676"/>
                                          </p:stCondLst>
                                        </p:cTn>
                                        <p:tgtEl>
                                          <p:spTgt spid="9"/>
                                        </p:tgtEl>
                                      </p:cBhvr>
                                      <p:to x="100000" y="100000"/>
                                    </p:animScale>
                                    <p:animScale>
                                      <p:cBhvr>
                                        <p:cTn id="35" dur="26">
                                          <p:stCondLst>
                                            <p:cond delay="1312"/>
                                          </p:stCondLst>
                                        </p:cTn>
                                        <p:tgtEl>
                                          <p:spTgt spid="9"/>
                                        </p:tgtEl>
                                      </p:cBhvr>
                                      <p:to x="100000" y="80000"/>
                                    </p:animScale>
                                    <p:animScale>
                                      <p:cBhvr>
                                        <p:cTn id="36" dur="166" decel="50000">
                                          <p:stCondLst>
                                            <p:cond delay="1338"/>
                                          </p:stCondLst>
                                        </p:cTn>
                                        <p:tgtEl>
                                          <p:spTgt spid="9"/>
                                        </p:tgtEl>
                                      </p:cBhvr>
                                      <p:to x="100000" y="100000"/>
                                    </p:animScale>
                                    <p:animScale>
                                      <p:cBhvr>
                                        <p:cTn id="37" dur="26">
                                          <p:stCondLst>
                                            <p:cond delay="1642"/>
                                          </p:stCondLst>
                                        </p:cTn>
                                        <p:tgtEl>
                                          <p:spTgt spid="9"/>
                                        </p:tgtEl>
                                      </p:cBhvr>
                                      <p:to x="100000" y="90000"/>
                                    </p:animScale>
                                    <p:animScale>
                                      <p:cBhvr>
                                        <p:cTn id="38" dur="166" decel="50000">
                                          <p:stCondLst>
                                            <p:cond delay="1668"/>
                                          </p:stCondLst>
                                        </p:cTn>
                                        <p:tgtEl>
                                          <p:spTgt spid="9"/>
                                        </p:tgtEl>
                                      </p:cBhvr>
                                      <p:to x="100000" y="100000"/>
                                    </p:animScale>
                                    <p:animScale>
                                      <p:cBhvr>
                                        <p:cTn id="39" dur="26">
                                          <p:stCondLst>
                                            <p:cond delay="1808"/>
                                          </p:stCondLst>
                                        </p:cTn>
                                        <p:tgtEl>
                                          <p:spTgt spid="9"/>
                                        </p:tgtEl>
                                      </p:cBhvr>
                                      <p:to x="100000" y="95000"/>
                                    </p:animScale>
                                    <p:animScale>
                                      <p:cBhvr>
                                        <p:cTn id="40" dur="166" decel="50000">
                                          <p:stCondLst>
                                            <p:cond delay="1834"/>
                                          </p:stCondLst>
                                        </p:cTn>
                                        <p:tgtEl>
                                          <p:spTgt spid="9"/>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80">
                                          <p:stCondLst>
                                            <p:cond delay="0"/>
                                          </p:stCondLst>
                                        </p:cTn>
                                        <p:tgtEl>
                                          <p:spTgt spid="10"/>
                                        </p:tgtEl>
                                      </p:cBhvr>
                                    </p:animEffect>
                                    <p:anim calcmode="lin" valueType="num">
                                      <p:cBhvr>
                                        <p:cTn id="46"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51" dur="26">
                                          <p:stCondLst>
                                            <p:cond delay="650"/>
                                          </p:stCondLst>
                                        </p:cTn>
                                        <p:tgtEl>
                                          <p:spTgt spid="10"/>
                                        </p:tgtEl>
                                      </p:cBhvr>
                                      <p:to x="100000" y="60000"/>
                                    </p:animScale>
                                    <p:animScale>
                                      <p:cBhvr>
                                        <p:cTn id="52" dur="166" decel="50000">
                                          <p:stCondLst>
                                            <p:cond delay="676"/>
                                          </p:stCondLst>
                                        </p:cTn>
                                        <p:tgtEl>
                                          <p:spTgt spid="10"/>
                                        </p:tgtEl>
                                      </p:cBhvr>
                                      <p:to x="100000" y="100000"/>
                                    </p:animScale>
                                    <p:animScale>
                                      <p:cBhvr>
                                        <p:cTn id="53" dur="26">
                                          <p:stCondLst>
                                            <p:cond delay="1312"/>
                                          </p:stCondLst>
                                        </p:cTn>
                                        <p:tgtEl>
                                          <p:spTgt spid="10"/>
                                        </p:tgtEl>
                                      </p:cBhvr>
                                      <p:to x="100000" y="80000"/>
                                    </p:animScale>
                                    <p:animScale>
                                      <p:cBhvr>
                                        <p:cTn id="54" dur="166" decel="50000">
                                          <p:stCondLst>
                                            <p:cond delay="1338"/>
                                          </p:stCondLst>
                                        </p:cTn>
                                        <p:tgtEl>
                                          <p:spTgt spid="10"/>
                                        </p:tgtEl>
                                      </p:cBhvr>
                                      <p:to x="100000" y="100000"/>
                                    </p:animScale>
                                    <p:animScale>
                                      <p:cBhvr>
                                        <p:cTn id="55" dur="26">
                                          <p:stCondLst>
                                            <p:cond delay="1642"/>
                                          </p:stCondLst>
                                        </p:cTn>
                                        <p:tgtEl>
                                          <p:spTgt spid="10"/>
                                        </p:tgtEl>
                                      </p:cBhvr>
                                      <p:to x="100000" y="90000"/>
                                    </p:animScale>
                                    <p:animScale>
                                      <p:cBhvr>
                                        <p:cTn id="56" dur="166" decel="50000">
                                          <p:stCondLst>
                                            <p:cond delay="1668"/>
                                          </p:stCondLst>
                                        </p:cTn>
                                        <p:tgtEl>
                                          <p:spTgt spid="10"/>
                                        </p:tgtEl>
                                      </p:cBhvr>
                                      <p:to x="100000" y="100000"/>
                                    </p:animScale>
                                    <p:animScale>
                                      <p:cBhvr>
                                        <p:cTn id="57" dur="26">
                                          <p:stCondLst>
                                            <p:cond delay="1808"/>
                                          </p:stCondLst>
                                        </p:cTn>
                                        <p:tgtEl>
                                          <p:spTgt spid="10"/>
                                        </p:tgtEl>
                                      </p:cBhvr>
                                      <p:to x="100000" y="95000"/>
                                    </p:animScale>
                                    <p:animScale>
                                      <p:cBhvr>
                                        <p:cTn id="58"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9"/>
          <p:cNvSpPr txBox="1">
            <a:spLocks noChangeArrowheads="1"/>
          </p:cNvSpPr>
          <p:nvPr/>
        </p:nvSpPr>
        <p:spPr bwMode="auto">
          <a:xfrm>
            <a:off x="0" y="133350"/>
            <a:ext cx="9144000" cy="6217087"/>
          </a:xfrm>
          <a:prstGeom prst="rect">
            <a:avLst/>
          </a:prstGeom>
          <a:solidFill>
            <a:schemeClr val="bg1"/>
          </a:solidFill>
          <a:ln>
            <a:noFill/>
          </a:ln>
        </p:spPr>
        <p:txBody>
          <a:bodyPr>
            <a:spAutoFit/>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indent="0" eaLnBrk="1" hangingPunct="1">
              <a:defRPr/>
            </a:pPr>
            <a:r>
              <a:rPr lang="en-US" sz="2400" b="1" dirty="0" smtClean="0">
                <a:solidFill>
                  <a:srgbClr val="1216BE"/>
                </a:solidFill>
                <a:latin typeface="Century Schoolbook"/>
              </a:rPr>
              <a:t> </a:t>
            </a:r>
            <a:r>
              <a:rPr lang="en-US" sz="2400" b="1" dirty="0" smtClean="0">
                <a:solidFill>
                  <a:srgbClr val="1216BE"/>
                </a:solidFill>
                <a:latin typeface="+mn-lt"/>
              </a:rPr>
              <a:t>tight    /  climax  /  </a:t>
            </a:r>
            <a:r>
              <a:rPr lang="en-US" sz="2400" b="1" i="1" dirty="0" smtClean="0">
                <a:solidFill>
                  <a:srgbClr val="1216BE"/>
                </a:solidFill>
                <a:latin typeface="+mn-lt"/>
              </a:rPr>
              <a:t>in medias res   / </a:t>
            </a:r>
            <a:r>
              <a:rPr lang="en-US" sz="2400" b="1" dirty="0" smtClean="0">
                <a:solidFill>
                  <a:srgbClr val="1216BE"/>
                </a:solidFill>
                <a:latin typeface="+mn-lt"/>
              </a:rPr>
              <a:t>rising action / </a:t>
            </a:r>
            <a:r>
              <a:rPr lang="en-US" sz="2400" b="1" dirty="0" err="1" smtClean="0">
                <a:solidFill>
                  <a:srgbClr val="1216BE"/>
                </a:solidFill>
                <a:latin typeface="+mn-lt"/>
              </a:rPr>
              <a:t>flashforward</a:t>
            </a:r>
            <a:r>
              <a:rPr lang="en-US" sz="2400" b="1" dirty="0" smtClean="0">
                <a:solidFill>
                  <a:srgbClr val="1216BE"/>
                </a:solidFill>
                <a:latin typeface="+mn-lt"/>
              </a:rPr>
              <a:t>  / exposition  / loose  / </a:t>
            </a:r>
          </a:p>
          <a:p>
            <a:pPr marL="0" indent="0" eaLnBrk="1" hangingPunct="1">
              <a:defRPr/>
            </a:pPr>
            <a:r>
              <a:rPr lang="en-US" sz="2400" b="1" smtClean="0">
                <a:solidFill>
                  <a:srgbClr val="1216BE"/>
                </a:solidFill>
                <a:latin typeface="+mn-lt"/>
              </a:rPr>
              <a:t>relationship  </a:t>
            </a:r>
            <a:r>
              <a:rPr lang="en-US" sz="2400" b="1" dirty="0" smtClean="0">
                <a:solidFill>
                  <a:srgbClr val="1216BE"/>
                </a:solidFill>
                <a:latin typeface="+mn-lt"/>
              </a:rPr>
              <a:t>/  flashback  / </a:t>
            </a:r>
            <a:r>
              <a:rPr lang="en-US" sz="2400" b="1" smtClean="0">
                <a:solidFill>
                  <a:srgbClr val="1216BE"/>
                </a:solidFill>
                <a:latin typeface="+mj-lt"/>
              </a:rPr>
              <a:t>resolution</a:t>
            </a:r>
            <a:r>
              <a:rPr lang="en-US" sz="2400" b="1" smtClean="0">
                <a:solidFill>
                  <a:srgbClr val="1216BE"/>
                </a:solidFill>
                <a:latin typeface="+mn-lt"/>
              </a:rPr>
              <a:t> </a:t>
            </a:r>
          </a:p>
          <a:p>
            <a:pPr marL="0" indent="0" eaLnBrk="1" hangingPunct="1">
              <a:defRPr/>
            </a:pPr>
            <a:r>
              <a:rPr lang="en-US" sz="2400" b="1" smtClean="0">
                <a:solidFill>
                  <a:srgbClr val="1216BE"/>
                </a:solidFill>
                <a:latin typeface="+mn-lt"/>
              </a:rPr>
              <a:t> </a:t>
            </a:r>
            <a:endParaRPr lang="en-US" sz="2400" b="1" dirty="0" smtClean="0">
              <a:solidFill>
                <a:srgbClr val="1216BE"/>
              </a:solidFill>
              <a:latin typeface="+mn-lt"/>
            </a:endParaRPr>
          </a:p>
          <a:p>
            <a:pPr eaLnBrk="1" hangingPunct="1">
              <a:buFontTx/>
              <a:buAutoNum type="arabicPeriod"/>
              <a:defRPr/>
            </a:pPr>
            <a:r>
              <a:rPr lang="en-US" sz="2000" b="1" dirty="0" smtClean="0"/>
              <a:t>Narrative is what happens, while plot is the ___ between events.</a:t>
            </a:r>
          </a:p>
          <a:p>
            <a:pPr eaLnBrk="1" hangingPunct="1">
              <a:buFontTx/>
              <a:buAutoNum type="arabicPeriod"/>
              <a:defRPr/>
            </a:pPr>
            <a:r>
              <a:rPr lang="en-US" sz="2000" b="1" dirty="0" smtClean="0"/>
              <a:t> A traditional story usually has a __ plot told in chronological order.</a:t>
            </a:r>
          </a:p>
          <a:p>
            <a:pPr eaLnBrk="1" hangingPunct="1">
              <a:buFontTx/>
              <a:buAutoNum type="arabicPeriod"/>
              <a:defRPr/>
            </a:pPr>
            <a:r>
              <a:rPr lang="en-US" sz="2000" b="1" dirty="0" smtClean="0"/>
              <a:t> Some plots are ____ and leave gaps so that the reader has to figure out the connection between events. </a:t>
            </a:r>
          </a:p>
          <a:p>
            <a:pPr eaLnBrk="1" hangingPunct="1">
              <a:buFontTx/>
              <a:buAutoNum type="arabicPeriod"/>
              <a:defRPr/>
            </a:pPr>
            <a:r>
              <a:rPr lang="en-US" sz="2000" b="1" dirty="0" smtClean="0"/>
              <a:t> A story that begins in the middle of an action is narrated </a:t>
            </a:r>
            <a:r>
              <a:rPr lang="en-US" sz="2000" b="1" i="1" dirty="0" smtClean="0"/>
              <a:t>_.</a:t>
            </a:r>
            <a:endParaRPr lang="en-US" sz="2000" b="1" dirty="0" smtClean="0"/>
          </a:p>
          <a:p>
            <a:pPr eaLnBrk="1" hangingPunct="1">
              <a:buFontTx/>
              <a:buAutoNum type="arabicPeriod"/>
              <a:defRPr/>
            </a:pPr>
            <a:r>
              <a:rPr lang="en-US" sz="2000" b="1" dirty="0" smtClean="0"/>
              <a:t> Narration of events that happened earlier in time of the main action is a ___.</a:t>
            </a:r>
          </a:p>
          <a:p>
            <a:pPr eaLnBrk="1" hangingPunct="1">
              <a:buFontTx/>
              <a:buAutoNum type="arabicPeriod"/>
              <a:defRPr/>
            </a:pPr>
            <a:r>
              <a:rPr lang="en-US" sz="2000" b="1" dirty="0" smtClean="0"/>
              <a:t>Narration of events that happen in the future, is a _____.</a:t>
            </a:r>
          </a:p>
          <a:p>
            <a:pPr eaLnBrk="1" hangingPunct="1">
              <a:buFontTx/>
              <a:buAutoNum type="arabicPeriod"/>
              <a:defRPr/>
            </a:pPr>
            <a:r>
              <a:rPr lang="en-US" sz="2000" b="1" dirty="0" smtClean="0"/>
              <a:t>In the __ of the story, the main characters and setting are introduced.</a:t>
            </a:r>
          </a:p>
          <a:p>
            <a:pPr eaLnBrk="1" hangingPunct="1">
              <a:buFontTx/>
              <a:buAutoNum type="arabicPeriod"/>
              <a:defRPr/>
            </a:pPr>
            <a:r>
              <a:rPr lang="en-US" sz="2000" b="1" dirty="0" smtClean="0"/>
              <a:t>The __ of a story is the point of highest action or the final conflict or crisis.</a:t>
            </a:r>
          </a:p>
          <a:p>
            <a:pPr eaLnBrk="1" hangingPunct="1">
              <a:buFontTx/>
              <a:buAutoNum type="arabicPeriod"/>
              <a:defRPr/>
            </a:pPr>
            <a:r>
              <a:rPr lang="en-US" sz="2000" b="1" dirty="0" smtClean="0"/>
              <a:t>The __ of a story is where the conflict is developed through crises.</a:t>
            </a:r>
          </a:p>
          <a:p>
            <a:pPr eaLnBrk="1" hangingPunct="1">
              <a:buFontTx/>
              <a:buAutoNum type="arabicPeriod"/>
              <a:defRPr/>
            </a:pPr>
            <a:r>
              <a:rPr lang="en-US" sz="2000" b="1" dirty="0" smtClean="0"/>
              <a:t> In the ___ of a story the consequences of the action or the final outcome is revealed.</a:t>
            </a:r>
          </a:p>
          <a:p>
            <a:pPr eaLnBrk="1" hangingPunct="1">
              <a:buFontTx/>
              <a:buAutoNum type="arabicPeriod"/>
              <a:defRPr/>
            </a:pPr>
            <a:endParaRPr lang="en-US" sz="2200" b="1" dirty="0" smtClean="0"/>
          </a:p>
        </p:txBody>
      </p:sp>
    </p:spTree>
    <p:extLst>
      <p:ext uri="{BB962C8B-B14F-4D97-AF65-F5344CB8AC3E}">
        <p14:creationId xmlns:p14="http://schemas.microsoft.com/office/powerpoint/2010/main" val="2091942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9"/>
          <p:cNvSpPr txBox="1">
            <a:spLocks noChangeArrowheads="1"/>
          </p:cNvSpPr>
          <p:nvPr/>
        </p:nvSpPr>
        <p:spPr bwMode="auto">
          <a:xfrm>
            <a:off x="0" y="133350"/>
            <a:ext cx="9144000" cy="5586145"/>
          </a:xfrm>
          <a:prstGeom prst="rect">
            <a:avLst/>
          </a:prstGeom>
          <a:solidFill>
            <a:schemeClr val="bg1"/>
          </a:solidFill>
          <a:ln>
            <a:noFill/>
          </a:ln>
        </p:spPr>
        <p:txBody>
          <a:bodyPr>
            <a:spAutoFit/>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indent="0" algn="ctr" eaLnBrk="1" hangingPunct="1">
              <a:defRPr/>
            </a:pPr>
            <a:r>
              <a:rPr lang="en-US" sz="2400" b="1" dirty="0" smtClean="0">
                <a:solidFill>
                  <a:srgbClr val="1216BE"/>
                </a:solidFill>
                <a:latin typeface="Century Schoolbook"/>
              </a:rPr>
              <a:t> </a:t>
            </a:r>
            <a:r>
              <a:rPr lang="en-US" sz="2400" b="1" dirty="0" smtClean="0">
                <a:solidFill>
                  <a:srgbClr val="1216BE"/>
                </a:solidFill>
                <a:latin typeface="+mn-lt"/>
              </a:rPr>
              <a:t>tight      climax     </a:t>
            </a:r>
            <a:r>
              <a:rPr lang="en-US" sz="2400" b="1" i="1" dirty="0" smtClean="0">
                <a:solidFill>
                  <a:srgbClr val="1216BE"/>
                </a:solidFill>
                <a:latin typeface="+mn-lt"/>
              </a:rPr>
              <a:t>in medias res    </a:t>
            </a:r>
            <a:r>
              <a:rPr lang="en-US" sz="2400" b="1" dirty="0" smtClean="0">
                <a:solidFill>
                  <a:srgbClr val="1216BE"/>
                </a:solidFill>
                <a:latin typeface="+mn-lt"/>
              </a:rPr>
              <a:t>rising action   </a:t>
            </a:r>
            <a:r>
              <a:rPr lang="en-US" sz="2400" b="1" dirty="0" err="1" smtClean="0">
                <a:solidFill>
                  <a:srgbClr val="1216BE"/>
                </a:solidFill>
                <a:latin typeface="+mn-lt"/>
              </a:rPr>
              <a:t>flashforward</a:t>
            </a:r>
            <a:r>
              <a:rPr lang="en-US" sz="2400" b="1" dirty="0" smtClean="0">
                <a:solidFill>
                  <a:srgbClr val="1216BE"/>
                </a:solidFill>
                <a:latin typeface="+mn-lt"/>
              </a:rPr>
              <a:t>  exposition     loose     relationship   flashback   </a:t>
            </a:r>
            <a:r>
              <a:rPr lang="en-US" sz="2400" b="1" dirty="0" smtClean="0">
                <a:solidFill>
                  <a:srgbClr val="1216BE"/>
                </a:solidFill>
              </a:rPr>
              <a:t>resolution</a:t>
            </a:r>
            <a:r>
              <a:rPr lang="en-US" sz="2400" b="1" dirty="0" smtClean="0">
                <a:solidFill>
                  <a:srgbClr val="1216BE"/>
                </a:solidFill>
                <a:latin typeface="+mn-lt"/>
              </a:rPr>
              <a:t>  </a:t>
            </a:r>
          </a:p>
          <a:p>
            <a:pPr marL="0" indent="0" eaLnBrk="1" hangingPunct="1">
              <a:defRPr/>
            </a:pPr>
            <a:endParaRPr lang="en-US" sz="2400" b="1" dirty="0" smtClean="0">
              <a:latin typeface="+mn-lt"/>
            </a:endParaRPr>
          </a:p>
          <a:p>
            <a:pPr eaLnBrk="1" hangingPunct="1">
              <a:buFontTx/>
              <a:buAutoNum type="arabicPeriod"/>
              <a:defRPr/>
            </a:pPr>
            <a:r>
              <a:rPr lang="en-US" sz="2400" b="1" dirty="0" smtClean="0"/>
              <a:t>Narrative is what happens, while plot is the ________________ between events.</a:t>
            </a:r>
          </a:p>
          <a:p>
            <a:pPr eaLnBrk="1" hangingPunct="1">
              <a:buFontTx/>
              <a:buAutoNum type="arabicPeriod"/>
              <a:defRPr/>
            </a:pPr>
            <a:r>
              <a:rPr lang="en-US" sz="2400" b="1" dirty="0" smtClean="0"/>
              <a:t> A traditional story usually has a _________ plot told in chronological order.</a:t>
            </a:r>
          </a:p>
          <a:p>
            <a:pPr eaLnBrk="1" hangingPunct="1">
              <a:buFontTx/>
              <a:buAutoNum type="arabicPeriod"/>
              <a:defRPr/>
            </a:pPr>
            <a:r>
              <a:rPr lang="en-US" sz="2400" b="1" dirty="0" smtClean="0"/>
              <a:t> Some plots are _______ and leave gaps so that the reader has to figure out the connection between events. </a:t>
            </a:r>
          </a:p>
          <a:p>
            <a:pPr eaLnBrk="1" hangingPunct="1">
              <a:buFontTx/>
              <a:buAutoNum type="arabicPeriod"/>
              <a:defRPr/>
            </a:pPr>
            <a:r>
              <a:rPr lang="en-US" sz="2400" b="1" dirty="0" smtClean="0"/>
              <a:t> A story that begins in the middle of an action is narrated </a:t>
            </a:r>
            <a:r>
              <a:rPr lang="en-US" sz="2400" b="1" i="1" dirty="0" smtClean="0"/>
              <a:t>_____________.</a:t>
            </a:r>
            <a:endParaRPr lang="en-US" sz="2400" b="1" dirty="0" smtClean="0"/>
          </a:p>
          <a:p>
            <a:pPr eaLnBrk="1" hangingPunct="1">
              <a:buFontTx/>
              <a:buAutoNum type="arabicPeriod"/>
              <a:defRPr/>
            </a:pPr>
            <a:r>
              <a:rPr lang="en-US" sz="2400" b="1" dirty="0" smtClean="0"/>
              <a:t> Narration of events that happened earlier in time of the main action is a __________.</a:t>
            </a:r>
          </a:p>
          <a:p>
            <a:pPr eaLnBrk="1" hangingPunct="1">
              <a:defRPr/>
            </a:pPr>
            <a:endParaRPr lang="en-US" sz="2100" b="1" dirty="0" smtClean="0"/>
          </a:p>
        </p:txBody>
      </p:sp>
      <p:sp>
        <p:nvSpPr>
          <p:cNvPr id="2" name="TextBox 1"/>
          <p:cNvSpPr txBox="1">
            <a:spLocks noChangeArrowheads="1"/>
          </p:cNvSpPr>
          <p:nvPr/>
        </p:nvSpPr>
        <p:spPr bwMode="auto">
          <a:xfrm>
            <a:off x="757820" y="1600200"/>
            <a:ext cx="1927131" cy="461665"/>
          </a:xfrm>
          <a:prstGeom prst="rect">
            <a:avLst/>
          </a:prstGeom>
          <a:noFill/>
          <a:ln w="9525">
            <a:noFill/>
            <a:miter lim="800000"/>
            <a:headEnd/>
            <a:tailEnd/>
          </a:ln>
        </p:spPr>
        <p:txBody>
          <a:bodyPr wrap="none">
            <a:spAutoFit/>
          </a:bodyPr>
          <a:lstStyle/>
          <a:p>
            <a:r>
              <a:rPr lang="en-US" sz="2400" b="1" dirty="0" smtClean="0">
                <a:solidFill>
                  <a:srgbClr val="1216BE"/>
                </a:solidFill>
              </a:rPr>
              <a:t>relationship</a:t>
            </a:r>
            <a:endParaRPr lang="en-US" sz="2400" dirty="0"/>
          </a:p>
        </p:txBody>
      </p:sp>
      <p:sp>
        <p:nvSpPr>
          <p:cNvPr id="4" name="TextBox 3"/>
          <p:cNvSpPr txBox="1">
            <a:spLocks noChangeArrowheads="1"/>
          </p:cNvSpPr>
          <p:nvPr/>
        </p:nvSpPr>
        <p:spPr bwMode="auto">
          <a:xfrm>
            <a:off x="5500577" y="1905000"/>
            <a:ext cx="849313" cy="461962"/>
          </a:xfrm>
          <a:prstGeom prst="rect">
            <a:avLst/>
          </a:prstGeom>
          <a:noFill/>
          <a:ln w="9525">
            <a:noFill/>
            <a:miter lim="800000"/>
            <a:headEnd/>
            <a:tailEnd/>
          </a:ln>
        </p:spPr>
        <p:txBody>
          <a:bodyPr wrap="none">
            <a:spAutoFit/>
          </a:bodyPr>
          <a:lstStyle/>
          <a:p>
            <a:r>
              <a:rPr lang="en-US" sz="2400" b="1" dirty="0">
                <a:solidFill>
                  <a:srgbClr val="1216BE"/>
                </a:solidFill>
              </a:rPr>
              <a:t>tight</a:t>
            </a:r>
            <a:endParaRPr lang="en-US" sz="2400" dirty="0"/>
          </a:p>
        </p:txBody>
      </p:sp>
      <p:sp>
        <p:nvSpPr>
          <p:cNvPr id="5" name="TextBox 4"/>
          <p:cNvSpPr txBox="1">
            <a:spLocks noChangeArrowheads="1"/>
          </p:cNvSpPr>
          <p:nvPr/>
        </p:nvSpPr>
        <p:spPr bwMode="auto">
          <a:xfrm>
            <a:off x="2857888" y="2667000"/>
            <a:ext cx="987425" cy="461962"/>
          </a:xfrm>
          <a:prstGeom prst="rect">
            <a:avLst/>
          </a:prstGeom>
          <a:noFill/>
          <a:ln w="9525">
            <a:noFill/>
            <a:miter lim="800000"/>
            <a:headEnd/>
            <a:tailEnd/>
          </a:ln>
        </p:spPr>
        <p:txBody>
          <a:bodyPr wrap="none">
            <a:spAutoFit/>
          </a:bodyPr>
          <a:lstStyle/>
          <a:p>
            <a:r>
              <a:rPr lang="en-US" sz="2400" b="1" dirty="0">
                <a:solidFill>
                  <a:srgbClr val="1216BE"/>
                </a:solidFill>
              </a:rPr>
              <a:t>loose</a:t>
            </a:r>
            <a:endParaRPr lang="en-US" sz="2400" dirty="0"/>
          </a:p>
        </p:txBody>
      </p:sp>
      <p:sp>
        <p:nvSpPr>
          <p:cNvPr id="6" name="TextBox 5"/>
          <p:cNvSpPr txBox="1">
            <a:spLocks noChangeArrowheads="1"/>
          </p:cNvSpPr>
          <p:nvPr/>
        </p:nvSpPr>
        <p:spPr bwMode="auto">
          <a:xfrm>
            <a:off x="304800" y="3733800"/>
            <a:ext cx="2151551" cy="461665"/>
          </a:xfrm>
          <a:prstGeom prst="rect">
            <a:avLst/>
          </a:prstGeom>
          <a:noFill/>
          <a:ln w="9525">
            <a:noFill/>
            <a:miter lim="800000"/>
            <a:headEnd/>
            <a:tailEnd/>
          </a:ln>
        </p:spPr>
        <p:txBody>
          <a:bodyPr wrap="none">
            <a:spAutoFit/>
          </a:bodyPr>
          <a:lstStyle/>
          <a:p>
            <a:r>
              <a:rPr lang="en-US" sz="2400" b="1" i="1" dirty="0" smtClean="0">
                <a:solidFill>
                  <a:srgbClr val="1216BE"/>
                </a:solidFill>
              </a:rPr>
              <a:t>in </a:t>
            </a:r>
            <a:r>
              <a:rPr lang="en-US" sz="2400" b="1" i="1" dirty="0">
                <a:solidFill>
                  <a:srgbClr val="1216BE"/>
                </a:solidFill>
              </a:rPr>
              <a:t>medias res</a:t>
            </a:r>
            <a:endParaRPr lang="en-US" sz="2400" i="1" dirty="0"/>
          </a:p>
        </p:txBody>
      </p:sp>
      <p:sp>
        <p:nvSpPr>
          <p:cNvPr id="7" name="TextBox 6"/>
          <p:cNvSpPr txBox="1">
            <a:spLocks noChangeArrowheads="1"/>
          </p:cNvSpPr>
          <p:nvPr/>
        </p:nvSpPr>
        <p:spPr bwMode="auto">
          <a:xfrm>
            <a:off x="2725738" y="4495800"/>
            <a:ext cx="1604962" cy="461962"/>
          </a:xfrm>
          <a:prstGeom prst="rect">
            <a:avLst/>
          </a:prstGeom>
          <a:noFill/>
          <a:ln w="9525">
            <a:noFill/>
            <a:miter lim="800000"/>
            <a:headEnd/>
            <a:tailEnd/>
          </a:ln>
        </p:spPr>
        <p:txBody>
          <a:bodyPr wrap="none">
            <a:spAutoFit/>
          </a:bodyPr>
          <a:lstStyle/>
          <a:p>
            <a:r>
              <a:rPr lang="en-US" sz="2400" b="1" i="1" dirty="0">
                <a:solidFill>
                  <a:srgbClr val="1216BE"/>
                </a:solidFill>
              </a:rPr>
              <a:t>flashback</a:t>
            </a:r>
            <a:endParaRPr lang="en-US" sz="2400" i="1" dirty="0"/>
          </a:p>
        </p:txBody>
      </p:sp>
    </p:spTree>
    <p:extLst>
      <p:ext uri="{BB962C8B-B14F-4D97-AF65-F5344CB8AC3E}">
        <p14:creationId xmlns:p14="http://schemas.microsoft.com/office/powerpoint/2010/main" val="73770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9"/>
          <p:cNvSpPr txBox="1">
            <a:spLocks noChangeArrowheads="1"/>
          </p:cNvSpPr>
          <p:nvPr/>
        </p:nvSpPr>
        <p:spPr bwMode="auto">
          <a:xfrm>
            <a:off x="0" y="381000"/>
            <a:ext cx="9144000" cy="5262979"/>
          </a:xfrm>
          <a:prstGeom prst="rect">
            <a:avLst/>
          </a:prstGeom>
          <a:solidFill>
            <a:schemeClr val="bg1"/>
          </a:solidFill>
          <a:ln>
            <a:noFill/>
          </a:ln>
        </p:spPr>
        <p:txBody>
          <a:bodyPr>
            <a:spAutoFit/>
          </a:bodyPr>
          <a:lstStyle>
            <a:lvl1pPr marL="342900" indent="-3429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indent="0" eaLnBrk="1" hangingPunct="1">
              <a:defRPr/>
            </a:pPr>
            <a:r>
              <a:rPr lang="en-US" sz="2400" b="1" dirty="0" smtClean="0">
                <a:solidFill>
                  <a:srgbClr val="1216BE"/>
                </a:solidFill>
                <a:latin typeface="Century Schoolbook"/>
              </a:rPr>
              <a:t> </a:t>
            </a:r>
            <a:r>
              <a:rPr lang="en-US" sz="2400" b="1" dirty="0" smtClean="0">
                <a:solidFill>
                  <a:srgbClr val="1216BE"/>
                </a:solidFill>
                <a:latin typeface="+mn-lt"/>
              </a:rPr>
              <a:t>tight      climax     </a:t>
            </a:r>
            <a:r>
              <a:rPr lang="en-US" sz="2400" b="1" i="1" dirty="0" smtClean="0">
                <a:solidFill>
                  <a:srgbClr val="1216BE"/>
                </a:solidFill>
                <a:latin typeface="+mn-lt"/>
              </a:rPr>
              <a:t>in medias res    </a:t>
            </a:r>
            <a:r>
              <a:rPr lang="en-US" sz="2400" b="1" dirty="0" smtClean="0">
                <a:solidFill>
                  <a:srgbClr val="1216BE"/>
                </a:solidFill>
                <a:latin typeface="+mn-lt"/>
              </a:rPr>
              <a:t>rising action   </a:t>
            </a:r>
            <a:r>
              <a:rPr lang="en-US" sz="2400" b="1" dirty="0" err="1" smtClean="0">
                <a:solidFill>
                  <a:srgbClr val="1216BE"/>
                </a:solidFill>
                <a:latin typeface="+mn-lt"/>
              </a:rPr>
              <a:t>flashforward</a:t>
            </a:r>
            <a:endParaRPr lang="en-US" sz="2400" b="1" dirty="0" smtClean="0">
              <a:solidFill>
                <a:srgbClr val="1216BE"/>
              </a:solidFill>
              <a:latin typeface="+mn-lt"/>
            </a:endParaRPr>
          </a:p>
          <a:p>
            <a:pPr marL="0" indent="0" eaLnBrk="1" hangingPunct="1">
              <a:defRPr/>
            </a:pPr>
            <a:r>
              <a:rPr lang="en-US" sz="2400" b="1" dirty="0">
                <a:solidFill>
                  <a:srgbClr val="1216BE"/>
                </a:solidFill>
                <a:latin typeface="+mn-lt"/>
              </a:rPr>
              <a:t>e</a:t>
            </a:r>
            <a:r>
              <a:rPr lang="en-US" sz="2400" b="1" dirty="0" smtClean="0">
                <a:solidFill>
                  <a:srgbClr val="1216BE"/>
                </a:solidFill>
                <a:latin typeface="+mn-lt"/>
              </a:rPr>
              <a:t>xposition      connection     loose     flashback   </a:t>
            </a:r>
            <a:r>
              <a:rPr lang="en-US" sz="2400" b="1" dirty="0" smtClean="0">
                <a:solidFill>
                  <a:srgbClr val="1216BE"/>
                </a:solidFill>
              </a:rPr>
              <a:t>resolution</a:t>
            </a:r>
            <a:r>
              <a:rPr lang="en-US" sz="2400" b="1" dirty="0" smtClean="0">
                <a:solidFill>
                  <a:srgbClr val="1216BE"/>
                </a:solidFill>
                <a:latin typeface="+mn-lt"/>
              </a:rPr>
              <a:t>  </a:t>
            </a:r>
          </a:p>
          <a:p>
            <a:pPr marL="0" indent="0" eaLnBrk="1" hangingPunct="1">
              <a:defRPr/>
            </a:pPr>
            <a:endParaRPr lang="en-US" sz="2400" b="1" dirty="0" smtClean="0">
              <a:latin typeface="+mn-lt"/>
            </a:endParaRPr>
          </a:p>
          <a:p>
            <a:pPr eaLnBrk="1" hangingPunct="1">
              <a:defRPr/>
            </a:pPr>
            <a:r>
              <a:rPr lang="en-US" sz="2400" b="1" dirty="0" smtClean="0"/>
              <a:t>6. Narration of events that happen in the future, is a ___________________.</a:t>
            </a:r>
          </a:p>
          <a:p>
            <a:pPr eaLnBrk="1" hangingPunct="1">
              <a:defRPr/>
            </a:pPr>
            <a:r>
              <a:rPr lang="en-US" sz="2400" b="1" dirty="0" smtClean="0"/>
              <a:t>7. In the ______________ of the story, the main characters and setting are introduced.</a:t>
            </a:r>
          </a:p>
          <a:p>
            <a:pPr eaLnBrk="1" hangingPunct="1">
              <a:defRPr/>
            </a:pPr>
            <a:r>
              <a:rPr lang="en-US" sz="2400" b="1" dirty="0" smtClean="0"/>
              <a:t>8. The ________ of a story is the point of highest action or the final conflict or crisis.</a:t>
            </a:r>
          </a:p>
          <a:p>
            <a:pPr eaLnBrk="1" hangingPunct="1">
              <a:defRPr/>
            </a:pPr>
            <a:r>
              <a:rPr lang="en-US" sz="2400" b="1" dirty="0" smtClean="0"/>
              <a:t>9.The _____________ of a story is where the conflict is developed through crises.</a:t>
            </a:r>
          </a:p>
          <a:p>
            <a:pPr eaLnBrk="1" hangingPunct="1">
              <a:defRPr/>
            </a:pPr>
            <a:r>
              <a:rPr lang="en-US" sz="2400" b="1" dirty="0" smtClean="0"/>
              <a:t>10. In the ___________ of a story the consequences of the action or the final outcome is revealed.</a:t>
            </a:r>
          </a:p>
        </p:txBody>
      </p:sp>
      <p:sp>
        <p:nvSpPr>
          <p:cNvPr id="3" name="TextBox 2"/>
          <p:cNvSpPr txBox="1">
            <a:spLocks noChangeArrowheads="1"/>
          </p:cNvSpPr>
          <p:nvPr/>
        </p:nvSpPr>
        <p:spPr bwMode="auto">
          <a:xfrm>
            <a:off x="762000" y="1828800"/>
            <a:ext cx="2032000" cy="461963"/>
          </a:xfrm>
          <a:prstGeom prst="rect">
            <a:avLst/>
          </a:prstGeom>
          <a:noFill/>
          <a:ln w="9525">
            <a:noFill/>
            <a:miter lim="800000"/>
            <a:headEnd/>
            <a:tailEnd/>
          </a:ln>
        </p:spPr>
        <p:txBody>
          <a:bodyPr wrap="none">
            <a:spAutoFit/>
          </a:bodyPr>
          <a:lstStyle/>
          <a:p>
            <a:r>
              <a:rPr lang="en-US" sz="2400" b="1" i="1" dirty="0" err="1">
                <a:solidFill>
                  <a:srgbClr val="1216BE"/>
                </a:solidFill>
              </a:rPr>
              <a:t>flashforward</a:t>
            </a:r>
            <a:endParaRPr lang="en-US" sz="2400" i="1" dirty="0"/>
          </a:p>
        </p:txBody>
      </p:sp>
      <p:sp>
        <p:nvSpPr>
          <p:cNvPr id="4" name="TextBox 3"/>
          <p:cNvSpPr txBox="1">
            <a:spLocks noChangeArrowheads="1"/>
          </p:cNvSpPr>
          <p:nvPr/>
        </p:nvSpPr>
        <p:spPr bwMode="auto">
          <a:xfrm>
            <a:off x="1600200" y="2209800"/>
            <a:ext cx="1722438" cy="461962"/>
          </a:xfrm>
          <a:prstGeom prst="rect">
            <a:avLst/>
          </a:prstGeom>
          <a:noFill/>
          <a:ln w="9525">
            <a:noFill/>
            <a:miter lim="800000"/>
            <a:headEnd/>
            <a:tailEnd/>
          </a:ln>
        </p:spPr>
        <p:txBody>
          <a:bodyPr wrap="none">
            <a:spAutoFit/>
          </a:bodyPr>
          <a:lstStyle/>
          <a:p>
            <a:r>
              <a:rPr lang="en-US" sz="2400" b="1" i="1" dirty="0">
                <a:solidFill>
                  <a:srgbClr val="1216BE"/>
                </a:solidFill>
              </a:rPr>
              <a:t>exposition</a:t>
            </a:r>
            <a:endParaRPr lang="en-US" sz="2400" i="1" dirty="0"/>
          </a:p>
        </p:txBody>
      </p:sp>
      <p:sp>
        <p:nvSpPr>
          <p:cNvPr id="5" name="TextBox 4"/>
          <p:cNvSpPr txBox="1">
            <a:spLocks noChangeArrowheads="1"/>
          </p:cNvSpPr>
          <p:nvPr/>
        </p:nvSpPr>
        <p:spPr bwMode="auto">
          <a:xfrm>
            <a:off x="1143000" y="2971800"/>
            <a:ext cx="1143000" cy="461962"/>
          </a:xfrm>
          <a:prstGeom prst="rect">
            <a:avLst/>
          </a:prstGeom>
          <a:noFill/>
          <a:ln w="9525">
            <a:noFill/>
            <a:miter lim="800000"/>
            <a:headEnd/>
            <a:tailEnd/>
          </a:ln>
        </p:spPr>
        <p:txBody>
          <a:bodyPr wrap="none">
            <a:spAutoFit/>
          </a:bodyPr>
          <a:lstStyle/>
          <a:p>
            <a:r>
              <a:rPr lang="en-US" sz="2400" b="1" i="1" dirty="0">
                <a:solidFill>
                  <a:srgbClr val="1216BE"/>
                </a:solidFill>
              </a:rPr>
              <a:t>climax</a:t>
            </a:r>
            <a:endParaRPr lang="en-US" sz="2400" i="1" dirty="0"/>
          </a:p>
        </p:txBody>
      </p:sp>
      <p:sp>
        <p:nvSpPr>
          <p:cNvPr id="6" name="TextBox 5"/>
          <p:cNvSpPr txBox="1">
            <a:spLocks noChangeArrowheads="1"/>
          </p:cNvSpPr>
          <p:nvPr/>
        </p:nvSpPr>
        <p:spPr bwMode="auto">
          <a:xfrm>
            <a:off x="1066800" y="3657600"/>
            <a:ext cx="2011363" cy="461962"/>
          </a:xfrm>
          <a:prstGeom prst="rect">
            <a:avLst/>
          </a:prstGeom>
          <a:noFill/>
          <a:ln w="9525">
            <a:noFill/>
            <a:miter lim="800000"/>
            <a:headEnd/>
            <a:tailEnd/>
          </a:ln>
        </p:spPr>
        <p:txBody>
          <a:bodyPr wrap="none">
            <a:spAutoFit/>
          </a:bodyPr>
          <a:lstStyle/>
          <a:p>
            <a:r>
              <a:rPr lang="en-US" sz="2400" b="1" i="1" dirty="0">
                <a:solidFill>
                  <a:srgbClr val="1216BE"/>
                </a:solidFill>
              </a:rPr>
              <a:t>rising action</a:t>
            </a:r>
            <a:endParaRPr lang="en-US" sz="2400" i="1" dirty="0"/>
          </a:p>
        </p:txBody>
      </p:sp>
      <p:sp>
        <p:nvSpPr>
          <p:cNvPr id="7" name="TextBox 6"/>
          <p:cNvSpPr txBox="1">
            <a:spLocks noChangeArrowheads="1"/>
          </p:cNvSpPr>
          <p:nvPr/>
        </p:nvSpPr>
        <p:spPr bwMode="auto">
          <a:xfrm>
            <a:off x="1454150" y="4419600"/>
            <a:ext cx="1670050" cy="461962"/>
          </a:xfrm>
          <a:prstGeom prst="rect">
            <a:avLst/>
          </a:prstGeom>
          <a:noFill/>
          <a:ln w="9525">
            <a:noFill/>
            <a:miter lim="800000"/>
            <a:headEnd/>
            <a:tailEnd/>
          </a:ln>
        </p:spPr>
        <p:txBody>
          <a:bodyPr wrap="none">
            <a:spAutoFit/>
          </a:bodyPr>
          <a:lstStyle/>
          <a:p>
            <a:r>
              <a:rPr lang="en-US" sz="2400" b="1" i="1" dirty="0">
                <a:solidFill>
                  <a:srgbClr val="1216BE"/>
                </a:solidFill>
              </a:rPr>
              <a:t>resolution</a:t>
            </a:r>
            <a:endParaRPr lang="en-US" sz="2400" i="1" dirty="0"/>
          </a:p>
        </p:txBody>
      </p:sp>
    </p:spTree>
    <p:extLst>
      <p:ext uri="{BB962C8B-B14F-4D97-AF65-F5344CB8AC3E}">
        <p14:creationId xmlns:p14="http://schemas.microsoft.com/office/powerpoint/2010/main" val="1296698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077200" cy="688032"/>
          </a:xfrm>
        </p:spPr>
        <p:txBody>
          <a:bodyPr>
            <a:normAutofit/>
          </a:bodyPr>
          <a:lstStyle/>
          <a:p>
            <a:pPr eaLnBrk="1" fontAlgn="auto" hangingPunct="1">
              <a:spcAft>
                <a:spcPts val="0"/>
              </a:spcAft>
              <a:defRPr/>
            </a:pPr>
            <a:r>
              <a:rPr lang="en-US" dirty="0"/>
              <a:t>Literary </a:t>
            </a:r>
            <a:r>
              <a:rPr lang="en-US" dirty="0" smtClean="0"/>
              <a:t>elements - definitions</a:t>
            </a:r>
            <a:endParaRPr lang="en-US" dirty="0"/>
          </a:p>
        </p:txBody>
      </p:sp>
      <p:sp>
        <p:nvSpPr>
          <p:cNvPr id="7" name="TextBox 6"/>
          <p:cNvSpPr txBox="1">
            <a:spLocks noChangeArrowheads="1"/>
          </p:cNvSpPr>
          <p:nvPr/>
        </p:nvSpPr>
        <p:spPr bwMode="auto">
          <a:xfrm>
            <a:off x="215229" y="1219199"/>
            <a:ext cx="18934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Protagonist</a:t>
            </a:r>
          </a:p>
        </p:txBody>
      </p:sp>
      <p:sp>
        <p:nvSpPr>
          <p:cNvPr id="9" name="TextBox 8"/>
          <p:cNvSpPr txBox="1">
            <a:spLocks noChangeArrowheads="1"/>
          </p:cNvSpPr>
          <p:nvPr/>
        </p:nvSpPr>
        <p:spPr bwMode="auto">
          <a:xfrm>
            <a:off x="228600" y="1680865"/>
            <a:ext cx="1790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Antagonist</a:t>
            </a:r>
          </a:p>
        </p:txBody>
      </p:sp>
      <p:sp>
        <p:nvSpPr>
          <p:cNvPr id="10" name="TextBox 9"/>
          <p:cNvSpPr txBox="1">
            <a:spLocks noChangeArrowheads="1"/>
          </p:cNvSpPr>
          <p:nvPr/>
        </p:nvSpPr>
        <p:spPr bwMode="auto">
          <a:xfrm>
            <a:off x="281354" y="2205038"/>
            <a:ext cx="22028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Foil character</a:t>
            </a:r>
          </a:p>
        </p:txBody>
      </p:sp>
      <p:sp>
        <p:nvSpPr>
          <p:cNvPr id="11" name="TextBox 10"/>
          <p:cNvSpPr txBox="1">
            <a:spLocks noChangeArrowheads="1"/>
          </p:cNvSpPr>
          <p:nvPr/>
        </p:nvSpPr>
        <p:spPr bwMode="auto">
          <a:xfrm>
            <a:off x="304800" y="2667000"/>
            <a:ext cx="24561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Foreshadowing</a:t>
            </a:r>
          </a:p>
        </p:txBody>
      </p:sp>
      <p:sp>
        <p:nvSpPr>
          <p:cNvPr id="12" name="TextBox 11"/>
          <p:cNvSpPr txBox="1">
            <a:spLocks noChangeArrowheads="1"/>
          </p:cNvSpPr>
          <p:nvPr/>
        </p:nvSpPr>
        <p:spPr bwMode="auto">
          <a:xfrm>
            <a:off x="375040" y="3124200"/>
            <a:ext cx="13292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a:solidFill>
                  <a:schemeClr val="accent1">
                    <a:lumMod val="50000"/>
                  </a:schemeClr>
                </a:solidFill>
              </a:rPr>
              <a:t>C</a:t>
            </a:r>
            <a:r>
              <a:rPr lang="en-US" sz="2400" b="1" dirty="0" smtClean="0">
                <a:solidFill>
                  <a:schemeClr val="accent1">
                    <a:lumMod val="50000"/>
                  </a:schemeClr>
                </a:solidFill>
              </a:rPr>
              <a:t>onflict</a:t>
            </a:r>
          </a:p>
        </p:txBody>
      </p:sp>
      <p:sp>
        <p:nvSpPr>
          <p:cNvPr id="13" name="TextBox 12"/>
          <p:cNvSpPr txBox="1">
            <a:spLocks noChangeArrowheads="1"/>
          </p:cNvSpPr>
          <p:nvPr/>
        </p:nvSpPr>
        <p:spPr bwMode="auto">
          <a:xfrm>
            <a:off x="405586" y="3657600"/>
            <a:ext cx="21852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Plot structure</a:t>
            </a:r>
          </a:p>
        </p:txBody>
      </p:sp>
      <p:sp>
        <p:nvSpPr>
          <p:cNvPr id="14" name="TextBox 13"/>
          <p:cNvSpPr txBox="1">
            <a:spLocks noChangeArrowheads="1"/>
          </p:cNvSpPr>
          <p:nvPr/>
        </p:nvSpPr>
        <p:spPr bwMode="auto">
          <a:xfrm>
            <a:off x="357554" y="4186535"/>
            <a:ext cx="20794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Point of view</a:t>
            </a:r>
          </a:p>
        </p:txBody>
      </p:sp>
      <p:sp>
        <p:nvSpPr>
          <p:cNvPr id="15" name="TextBox 14"/>
          <p:cNvSpPr txBox="1">
            <a:spLocks noChangeArrowheads="1"/>
          </p:cNvSpPr>
          <p:nvPr/>
        </p:nvSpPr>
        <p:spPr bwMode="auto">
          <a:xfrm>
            <a:off x="357554" y="4643735"/>
            <a:ext cx="31261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Omniscient narrator</a:t>
            </a:r>
          </a:p>
        </p:txBody>
      </p:sp>
      <p:sp>
        <p:nvSpPr>
          <p:cNvPr id="16" name="TextBox 15"/>
          <p:cNvSpPr txBox="1">
            <a:spLocks noChangeArrowheads="1"/>
          </p:cNvSpPr>
          <p:nvPr/>
        </p:nvSpPr>
        <p:spPr bwMode="auto">
          <a:xfrm>
            <a:off x="357554" y="5100935"/>
            <a:ext cx="4253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Limited omniscient narrator</a:t>
            </a:r>
          </a:p>
        </p:txBody>
      </p:sp>
      <p:sp>
        <p:nvSpPr>
          <p:cNvPr id="17" name="TextBox 16"/>
          <p:cNvSpPr txBox="1">
            <a:spLocks noChangeArrowheads="1"/>
          </p:cNvSpPr>
          <p:nvPr/>
        </p:nvSpPr>
        <p:spPr bwMode="auto">
          <a:xfrm>
            <a:off x="357554" y="5481935"/>
            <a:ext cx="32287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First person narrator</a:t>
            </a:r>
          </a:p>
        </p:txBody>
      </p:sp>
      <p:sp>
        <p:nvSpPr>
          <p:cNvPr id="18" name="TextBox 17"/>
          <p:cNvSpPr txBox="1">
            <a:spLocks noChangeArrowheads="1"/>
          </p:cNvSpPr>
          <p:nvPr/>
        </p:nvSpPr>
        <p:spPr bwMode="auto">
          <a:xfrm>
            <a:off x="357554" y="5939135"/>
            <a:ext cx="23230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Mixed narrator</a:t>
            </a:r>
          </a:p>
        </p:txBody>
      </p:sp>
      <p:sp>
        <p:nvSpPr>
          <p:cNvPr id="28" name="TextBox 27"/>
          <p:cNvSpPr txBox="1">
            <a:spLocks noChangeArrowheads="1"/>
          </p:cNvSpPr>
          <p:nvPr/>
        </p:nvSpPr>
        <p:spPr bwMode="auto">
          <a:xfrm>
            <a:off x="2772644" y="1219198"/>
            <a:ext cx="25811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t>
            </a:r>
            <a:r>
              <a:rPr lang="en-US" sz="2400" b="1" u="sng" dirty="0" smtClean="0">
                <a:solidFill>
                  <a:schemeClr val="accent1">
                    <a:lumMod val="50000"/>
                  </a:schemeClr>
                </a:solidFill>
              </a:rPr>
              <a:t>main</a:t>
            </a:r>
            <a:r>
              <a:rPr lang="en-US" sz="2400" b="1" dirty="0" smtClean="0">
                <a:solidFill>
                  <a:schemeClr val="accent1">
                    <a:lumMod val="50000"/>
                  </a:schemeClr>
                </a:solidFill>
              </a:rPr>
              <a:t> character</a:t>
            </a:r>
          </a:p>
        </p:txBody>
      </p:sp>
      <p:sp>
        <p:nvSpPr>
          <p:cNvPr id="29" name="TextBox 28"/>
          <p:cNvSpPr txBox="1">
            <a:spLocks noChangeArrowheads="1"/>
          </p:cNvSpPr>
          <p:nvPr/>
        </p:nvSpPr>
        <p:spPr bwMode="auto">
          <a:xfrm>
            <a:off x="2819400" y="1676400"/>
            <a:ext cx="21996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t>
            </a:r>
            <a:r>
              <a:rPr lang="en-US" sz="2400" b="1" u="sng" dirty="0" smtClean="0">
                <a:solidFill>
                  <a:schemeClr val="accent1">
                    <a:lumMod val="50000"/>
                  </a:schemeClr>
                </a:solidFill>
              </a:rPr>
              <a:t>villain</a:t>
            </a:r>
            <a:r>
              <a:rPr lang="en-US" sz="2400" b="1" dirty="0" smtClean="0">
                <a:solidFill>
                  <a:schemeClr val="accent1">
                    <a:lumMod val="50000"/>
                  </a:schemeClr>
                </a:solidFill>
              </a:rPr>
              <a:t> or foe</a:t>
            </a:r>
          </a:p>
        </p:txBody>
      </p:sp>
      <p:sp>
        <p:nvSpPr>
          <p:cNvPr id="30" name="TextBox 29"/>
          <p:cNvSpPr txBox="1">
            <a:spLocks noChangeArrowheads="1"/>
          </p:cNvSpPr>
          <p:nvPr/>
        </p:nvSpPr>
        <p:spPr bwMode="auto">
          <a:xfrm>
            <a:off x="2667000" y="2133599"/>
            <a:ext cx="53402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000" b="1" dirty="0" smtClean="0">
                <a:solidFill>
                  <a:schemeClr val="accent1">
                    <a:lumMod val="50000"/>
                  </a:schemeClr>
                </a:solidFill>
              </a:rPr>
              <a:t>--</a:t>
            </a:r>
            <a:r>
              <a:rPr lang="en-US" sz="2000" b="1" u="sng" dirty="0" smtClean="0">
                <a:solidFill>
                  <a:schemeClr val="accent1">
                    <a:lumMod val="50000"/>
                  </a:schemeClr>
                </a:solidFill>
              </a:rPr>
              <a:t>contrasts</a:t>
            </a:r>
            <a:r>
              <a:rPr lang="en-US" sz="2000" b="1" dirty="0" smtClean="0">
                <a:solidFill>
                  <a:schemeClr val="accent1">
                    <a:lumMod val="50000"/>
                  </a:schemeClr>
                </a:solidFill>
              </a:rPr>
              <a:t> with other (usually main) character</a:t>
            </a:r>
          </a:p>
        </p:txBody>
      </p:sp>
      <p:sp>
        <p:nvSpPr>
          <p:cNvPr id="31" name="TextBox 30"/>
          <p:cNvSpPr txBox="1">
            <a:spLocks noChangeArrowheads="1"/>
          </p:cNvSpPr>
          <p:nvPr/>
        </p:nvSpPr>
        <p:spPr bwMode="auto">
          <a:xfrm>
            <a:off x="2772644" y="2724090"/>
            <a:ext cx="48526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000" b="1" dirty="0" smtClean="0">
                <a:solidFill>
                  <a:schemeClr val="accent1">
                    <a:lumMod val="50000"/>
                  </a:schemeClr>
                </a:solidFill>
              </a:rPr>
              <a:t>--</a:t>
            </a:r>
            <a:r>
              <a:rPr lang="en-US" sz="2000" b="1" u="sng" dirty="0" smtClean="0">
                <a:solidFill>
                  <a:schemeClr val="accent1">
                    <a:lumMod val="50000"/>
                  </a:schemeClr>
                </a:solidFill>
              </a:rPr>
              <a:t>prepares</a:t>
            </a:r>
            <a:r>
              <a:rPr lang="en-US" sz="2000" b="1" dirty="0" smtClean="0">
                <a:solidFill>
                  <a:schemeClr val="accent1">
                    <a:lumMod val="50000"/>
                  </a:schemeClr>
                </a:solidFill>
              </a:rPr>
              <a:t> reader for what comes later</a:t>
            </a:r>
          </a:p>
        </p:txBody>
      </p:sp>
      <p:sp>
        <p:nvSpPr>
          <p:cNvPr id="32" name="TextBox 31"/>
          <p:cNvSpPr txBox="1">
            <a:spLocks noChangeArrowheads="1"/>
          </p:cNvSpPr>
          <p:nvPr/>
        </p:nvSpPr>
        <p:spPr bwMode="auto">
          <a:xfrm>
            <a:off x="1852990" y="3119735"/>
            <a:ext cx="48830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--main </a:t>
            </a:r>
            <a:r>
              <a:rPr lang="en-US" sz="2400" b="1" u="sng" dirty="0" smtClean="0">
                <a:solidFill>
                  <a:schemeClr val="accent1">
                    <a:lumMod val="50000"/>
                  </a:schemeClr>
                </a:solidFill>
              </a:rPr>
              <a:t>struggle</a:t>
            </a:r>
            <a:r>
              <a:rPr lang="en-US" sz="2400" b="1" dirty="0" smtClean="0">
                <a:solidFill>
                  <a:schemeClr val="accent1">
                    <a:lumMod val="50000"/>
                  </a:schemeClr>
                </a:solidFill>
              </a:rPr>
              <a:t> in story or novel</a:t>
            </a:r>
          </a:p>
        </p:txBody>
      </p:sp>
      <p:sp>
        <p:nvSpPr>
          <p:cNvPr id="33" name="TextBox 32"/>
          <p:cNvSpPr txBox="1">
            <a:spLocks noChangeArrowheads="1"/>
          </p:cNvSpPr>
          <p:nvPr/>
        </p:nvSpPr>
        <p:spPr bwMode="auto">
          <a:xfrm>
            <a:off x="2514600" y="3635514"/>
            <a:ext cx="54926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000" b="1" dirty="0" smtClean="0">
                <a:solidFill>
                  <a:schemeClr val="accent1">
                    <a:lumMod val="50000"/>
                  </a:schemeClr>
                </a:solidFill>
              </a:rPr>
              <a:t>--exposition, rising action, </a:t>
            </a:r>
            <a:r>
              <a:rPr lang="en-US" sz="2000" b="1" u="sng" dirty="0" smtClean="0">
                <a:solidFill>
                  <a:schemeClr val="accent1">
                    <a:lumMod val="50000"/>
                  </a:schemeClr>
                </a:solidFill>
              </a:rPr>
              <a:t>climax</a:t>
            </a:r>
            <a:r>
              <a:rPr lang="en-US" sz="2000" b="1" dirty="0" smtClean="0">
                <a:solidFill>
                  <a:schemeClr val="accent1">
                    <a:lumMod val="50000"/>
                  </a:schemeClr>
                </a:solidFill>
              </a:rPr>
              <a:t>, falling action, resolution</a:t>
            </a:r>
          </a:p>
        </p:txBody>
      </p:sp>
      <p:sp>
        <p:nvSpPr>
          <p:cNvPr id="34" name="TextBox 33"/>
          <p:cNvSpPr txBox="1">
            <a:spLocks noChangeArrowheads="1"/>
          </p:cNvSpPr>
          <p:nvPr/>
        </p:nvSpPr>
        <p:spPr bwMode="auto">
          <a:xfrm>
            <a:off x="2514600" y="4191000"/>
            <a:ext cx="50568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--vantage point or </a:t>
            </a:r>
            <a:r>
              <a:rPr lang="en-US" sz="2400" b="1" u="sng" dirty="0" smtClean="0">
                <a:solidFill>
                  <a:schemeClr val="accent1">
                    <a:lumMod val="50000"/>
                  </a:schemeClr>
                </a:solidFill>
              </a:rPr>
              <a:t>narrative voice</a:t>
            </a:r>
          </a:p>
        </p:txBody>
      </p:sp>
      <p:sp>
        <p:nvSpPr>
          <p:cNvPr id="35" name="TextBox 34"/>
          <p:cNvSpPr txBox="1">
            <a:spLocks noChangeArrowheads="1"/>
          </p:cNvSpPr>
          <p:nvPr/>
        </p:nvSpPr>
        <p:spPr bwMode="auto">
          <a:xfrm>
            <a:off x="3516277" y="4643735"/>
            <a:ext cx="4817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--knows </a:t>
            </a:r>
            <a:r>
              <a:rPr lang="en-US" sz="2400" b="1" u="sng" dirty="0" smtClean="0">
                <a:solidFill>
                  <a:schemeClr val="accent1">
                    <a:lumMod val="50000"/>
                  </a:schemeClr>
                </a:solidFill>
              </a:rPr>
              <a:t>all</a:t>
            </a:r>
            <a:r>
              <a:rPr lang="en-US" sz="2400" b="1" dirty="0" smtClean="0">
                <a:solidFill>
                  <a:schemeClr val="accent1">
                    <a:lumMod val="50000"/>
                  </a:schemeClr>
                </a:solidFill>
              </a:rPr>
              <a:t> characters thoughts</a:t>
            </a:r>
          </a:p>
        </p:txBody>
      </p:sp>
      <p:sp>
        <p:nvSpPr>
          <p:cNvPr id="36" name="TextBox 35"/>
          <p:cNvSpPr txBox="1">
            <a:spLocks noChangeArrowheads="1"/>
          </p:cNvSpPr>
          <p:nvPr/>
        </p:nvSpPr>
        <p:spPr bwMode="auto">
          <a:xfrm>
            <a:off x="4506877" y="5100935"/>
            <a:ext cx="38811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--knows </a:t>
            </a:r>
            <a:r>
              <a:rPr lang="en-US" sz="2400" b="1" u="sng" dirty="0" smtClean="0">
                <a:solidFill>
                  <a:schemeClr val="accent1">
                    <a:lumMod val="50000"/>
                  </a:schemeClr>
                </a:solidFill>
              </a:rPr>
              <a:t>some</a:t>
            </a:r>
            <a:r>
              <a:rPr lang="en-US" sz="2400" b="1" dirty="0" smtClean="0">
                <a:solidFill>
                  <a:schemeClr val="accent1">
                    <a:lumMod val="50000"/>
                  </a:schemeClr>
                </a:solidFill>
              </a:rPr>
              <a:t> characters</a:t>
            </a:r>
          </a:p>
        </p:txBody>
      </p:sp>
      <p:sp>
        <p:nvSpPr>
          <p:cNvPr id="37" name="TextBox 36"/>
          <p:cNvSpPr txBox="1">
            <a:spLocks noChangeArrowheads="1"/>
          </p:cNvSpPr>
          <p:nvPr/>
        </p:nvSpPr>
        <p:spPr bwMode="auto">
          <a:xfrm>
            <a:off x="3505200" y="5481935"/>
            <a:ext cx="43226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--knows </a:t>
            </a:r>
            <a:r>
              <a:rPr lang="en-US" sz="2400" b="1" u="sng" dirty="0" smtClean="0">
                <a:solidFill>
                  <a:schemeClr val="accent1">
                    <a:lumMod val="50000"/>
                  </a:schemeClr>
                </a:solidFill>
              </a:rPr>
              <a:t>one</a:t>
            </a:r>
            <a:r>
              <a:rPr lang="en-US" sz="2400" b="1" dirty="0" smtClean="0">
                <a:solidFill>
                  <a:schemeClr val="accent1">
                    <a:lumMod val="50000"/>
                  </a:schemeClr>
                </a:solidFill>
              </a:rPr>
              <a:t> character, main</a:t>
            </a:r>
          </a:p>
        </p:txBody>
      </p:sp>
      <p:sp>
        <p:nvSpPr>
          <p:cNvPr id="38" name="TextBox 37"/>
          <p:cNvSpPr txBox="1">
            <a:spLocks noChangeArrowheads="1"/>
          </p:cNvSpPr>
          <p:nvPr/>
        </p:nvSpPr>
        <p:spPr bwMode="auto">
          <a:xfrm>
            <a:off x="2667000" y="5939135"/>
            <a:ext cx="38587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t>
            </a:r>
            <a:r>
              <a:rPr lang="en-US" sz="2400" b="1" u="sng" dirty="0" smtClean="0">
                <a:solidFill>
                  <a:schemeClr val="accent1">
                    <a:lumMod val="50000"/>
                  </a:schemeClr>
                </a:solidFill>
              </a:rPr>
              <a:t>changes</a:t>
            </a:r>
            <a:r>
              <a:rPr lang="en-US" sz="2400" b="1" dirty="0" smtClean="0">
                <a:solidFill>
                  <a:schemeClr val="accent1">
                    <a:lumMod val="50000"/>
                  </a:schemeClr>
                </a:solidFill>
              </a:rPr>
              <a:t> during a story </a:t>
            </a:r>
          </a:p>
        </p:txBody>
      </p:sp>
    </p:spTree>
    <p:extLst>
      <p:ext uri="{BB962C8B-B14F-4D97-AF65-F5344CB8AC3E}">
        <p14:creationId xmlns:p14="http://schemas.microsoft.com/office/powerpoint/2010/main" val="39328475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blinds(horizontal)">
                                      <p:cBhvr>
                                        <p:cTn id="12" dur="500"/>
                                        <p:tgtEl>
                                          <p:spTgt spid="2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blinds(horizontal)">
                                      <p:cBhvr>
                                        <p:cTn id="17" dur="500"/>
                                        <p:tgtEl>
                                          <p:spTgt spid="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9">
                                            <p:txEl>
                                              <p:pRg st="0" end="0"/>
                                            </p:txEl>
                                          </p:spTgt>
                                        </p:tgtEl>
                                        <p:attrNameLst>
                                          <p:attrName>style.visibility</p:attrName>
                                        </p:attrNameLst>
                                      </p:cBhvr>
                                      <p:to>
                                        <p:strVal val="visible"/>
                                      </p:to>
                                    </p:set>
                                    <p:animEffect transition="in" filter="blinds(horizontal)">
                                      <p:cBhvr>
                                        <p:cTn id="22" dur="500"/>
                                        <p:tgtEl>
                                          <p:spTgt spid="2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blinds(horizontal)">
                                      <p:cBhvr>
                                        <p:cTn id="27" dur="500"/>
                                        <p:tgtEl>
                                          <p:spTgt spid="1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0">
                                            <p:txEl>
                                              <p:pRg st="0" end="0"/>
                                            </p:txEl>
                                          </p:spTgt>
                                        </p:tgtEl>
                                        <p:attrNameLst>
                                          <p:attrName>style.visibility</p:attrName>
                                        </p:attrNameLst>
                                      </p:cBhvr>
                                      <p:to>
                                        <p:strVal val="visible"/>
                                      </p:to>
                                    </p:set>
                                    <p:animEffect transition="in" filter="blinds(horizontal)">
                                      <p:cBhvr>
                                        <p:cTn id="32" dur="500"/>
                                        <p:tgtEl>
                                          <p:spTgt spid="3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blinds(horizontal)">
                                      <p:cBhvr>
                                        <p:cTn id="37" dur="500"/>
                                        <p:tgtEl>
                                          <p:spTgt spid="11">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1">
                                            <p:txEl>
                                              <p:pRg st="0" end="0"/>
                                            </p:txEl>
                                          </p:spTgt>
                                        </p:tgtEl>
                                        <p:attrNameLst>
                                          <p:attrName>style.visibility</p:attrName>
                                        </p:attrNameLst>
                                      </p:cBhvr>
                                      <p:to>
                                        <p:strVal val="visible"/>
                                      </p:to>
                                    </p:set>
                                    <p:animEffect transition="in" filter="blinds(horizontal)">
                                      <p:cBhvr>
                                        <p:cTn id="42" dur="500"/>
                                        <p:tgtEl>
                                          <p:spTgt spid="3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blinds(horizontal)">
                                      <p:cBhvr>
                                        <p:cTn id="47" dur="500"/>
                                        <p:tgtEl>
                                          <p:spTgt spid="1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2">
                                            <p:txEl>
                                              <p:pRg st="0" end="0"/>
                                            </p:txEl>
                                          </p:spTgt>
                                        </p:tgtEl>
                                        <p:attrNameLst>
                                          <p:attrName>style.visibility</p:attrName>
                                        </p:attrNameLst>
                                      </p:cBhvr>
                                      <p:to>
                                        <p:strVal val="visible"/>
                                      </p:to>
                                    </p:set>
                                    <p:animEffect transition="in" filter="blinds(horizontal)">
                                      <p:cBhvr>
                                        <p:cTn id="52" dur="500"/>
                                        <p:tgtEl>
                                          <p:spTgt spid="32">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3">
                                            <p:txEl>
                                              <p:pRg st="0" end="0"/>
                                            </p:txEl>
                                          </p:spTgt>
                                        </p:tgtEl>
                                        <p:attrNameLst>
                                          <p:attrName>style.visibility</p:attrName>
                                        </p:attrNameLst>
                                      </p:cBhvr>
                                      <p:to>
                                        <p:strVal val="visible"/>
                                      </p:to>
                                    </p:set>
                                    <p:animEffect transition="in" filter="blinds(horizontal)">
                                      <p:cBhvr>
                                        <p:cTn id="57" dur="500"/>
                                        <p:tgtEl>
                                          <p:spTgt spid="13">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3">
                                            <p:txEl>
                                              <p:pRg st="0" end="0"/>
                                            </p:txEl>
                                          </p:spTgt>
                                        </p:tgtEl>
                                        <p:attrNameLst>
                                          <p:attrName>style.visibility</p:attrName>
                                        </p:attrNameLst>
                                      </p:cBhvr>
                                      <p:to>
                                        <p:strVal val="visible"/>
                                      </p:to>
                                    </p:set>
                                    <p:animEffect transition="in" filter="blinds(horizontal)">
                                      <p:cBhvr>
                                        <p:cTn id="62" dur="500"/>
                                        <p:tgtEl>
                                          <p:spTgt spid="33">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4">
                                            <p:txEl>
                                              <p:pRg st="0" end="0"/>
                                            </p:txEl>
                                          </p:spTgt>
                                        </p:tgtEl>
                                        <p:attrNameLst>
                                          <p:attrName>style.visibility</p:attrName>
                                        </p:attrNameLst>
                                      </p:cBhvr>
                                      <p:to>
                                        <p:strVal val="visible"/>
                                      </p:to>
                                    </p:set>
                                    <p:animEffect transition="in" filter="blinds(horizontal)">
                                      <p:cBhvr>
                                        <p:cTn id="67" dur="500"/>
                                        <p:tgtEl>
                                          <p:spTgt spid="14">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34">
                                            <p:txEl>
                                              <p:pRg st="0" end="0"/>
                                            </p:txEl>
                                          </p:spTgt>
                                        </p:tgtEl>
                                        <p:attrNameLst>
                                          <p:attrName>style.visibility</p:attrName>
                                        </p:attrNameLst>
                                      </p:cBhvr>
                                      <p:to>
                                        <p:strVal val="visible"/>
                                      </p:to>
                                    </p:set>
                                    <p:animEffect transition="in" filter="blinds(horizontal)">
                                      <p:cBhvr>
                                        <p:cTn id="72" dur="500"/>
                                        <p:tgtEl>
                                          <p:spTgt spid="34">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15">
                                            <p:txEl>
                                              <p:pRg st="0" end="0"/>
                                            </p:txEl>
                                          </p:spTgt>
                                        </p:tgtEl>
                                        <p:attrNameLst>
                                          <p:attrName>style.visibility</p:attrName>
                                        </p:attrNameLst>
                                      </p:cBhvr>
                                      <p:to>
                                        <p:strVal val="visible"/>
                                      </p:to>
                                    </p:set>
                                    <p:animEffect transition="in" filter="blinds(horizontal)">
                                      <p:cBhvr>
                                        <p:cTn id="77" dur="500"/>
                                        <p:tgtEl>
                                          <p:spTgt spid="15">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blinds(horizontal)">
                                      <p:cBhvr>
                                        <p:cTn id="82" dur="500"/>
                                        <p:tgtEl>
                                          <p:spTgt spid="3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16">
                                            <p:txEl>
                                              <p:pRg st="0" end="0"/>
                                            </p:txEl>
                                          </p:spTgt>
                                        </p:tgtEl>
                                        <p:attrNameLst>
                                          <p:attrName>style.visibility</p:attrName>
                                        </p:attrNameLst>
                                      </p:cBhvr>
                                      <p:to>
                                        <p:strVal val="visible"/>
                                      </p:to>
                                    </p:set>
                                    <p:animEffect transition="in" filter="blinds(horizontal)">
                                      <p:cBhvr>
                                        <p:cTn id="87" dur="500"/>
                                        <p:tgtEl>
                                          <p:spTgt spid="16">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nodeType="clickEffect">
                                  <p:stCondLst>
                                    <p:cond delay="0"/>
                                  </p:stCondLst>
                                  <p:childTnLst>
                                    <p:set>
                                      <p:cBhvr>
                                        <p:cTn id="91" dur="1" fill="hold">
                                          <p:stCondLst>
                                            <p:cond delay="0"/>
                                          </p:stCondLst>
                                        </p:cTn>
                                        <p:tgtEl>
                                          <p:spTgt spid="36">
                                            <p:txEl>
                                              <p:pRg st="0" end="0"/>
                                            </p:txEl>
                                          </p:spTgt>
                                        </p:tgtEl>
                                        <p:attrNameLst>
                                          <p:attrName>style.visibility</p:attrName>
                                        </p:attrNameLst>
                                      </p:cBhvr>
                                      <p:to>
                                        <p:strVal val="visible"/>
                                      </p:to>
                                    </p:set>
                                    <p:animEffect transition="in" filter="blinds(horizontal)">
                                      <p:cBhvr>
                                        <p:cTn id="92" dur="500"/>
                                        <p:tgtEl>
                                          <p:spTgt spid="36">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3" presetClass="entr" presetSubtype="10" fill="hold" nodeType="clickEffect">
                                  <p:stCondLst>
                                    <p:cond delay="0"/>
                                  </p:stCondLst>
                                  <p:childTnLst>
                                    <p:set>
                                      <p:cBhvr>
                                        <p:cTn id="96" dur="1" fill="hold">
                                          <p:stCondLst>
                                            <p:cond delay="0"/>
                                          </p:stCondLst>
                                        </p:cTn>
                                        <p:tgtEl>
                                          <p:spTgt spid="17">
                                            <p:txEl>
                                              <p:pRg st="0" end="0"/>
                                            </p:txEl>
                                          </p:spTgt>
                                        </p:tgtEl>
                                        <p:attrNameLst>
                                          <p:attrName>style.visibility</p:attrName>
                                        </p:attrNameLst>
                                      </p:cBhvr>
                                      <p:to>
                                        <p:strVal val="visible"/>
                                      </p:to>
                                    </p:set>
                                    <p:animEffect transition="in" filter="blinds(horizontal)">
                                      <p:cBhvr>
                                        <p:cTn id="97" dur="500"/>
                                        <p:tgtEl>
                                          <p:spTgt spid="17">
                                            <p:txEl>
                                              <p:pRg st="0" end="0"/>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nodeType="clickEffect">
                                  <p:stCondLst>
                                    <p:cond delay="0"/>
                                  </p:stCondLst>
                                  <p:childTnLst>
                                    <p:set>
                                      <p:cBhvr>
                                        <p:cTn id="101" dur="1" fill="hold">
                                          <p:stCondLst>
                                            <p:cond delay="0"/>
                                          </p:stCondLst>
                                        </p:cTn>
                                        <p:tgtEl>
                                          <p:spTgt spid="37">
                                            <p:txEl>
                                              <p:pRg st="0" end="0"/>
                                            </p:txEl>
                                          </p:spTgt>
                                        </p:tgtEl>
                                        <p:attrNameLst>
                                          <p:attrName>style.visibility</p:attrName>
                                        </p:attrNameLst>
                                      </p:cBhvr>
                                      <p:to>
                                        <p:strVal val="visible"/>
                                      </p:to>
                                    </p:set>
                                    <p:animEffect transition="in" filter="blinds(horizontal)">
                                      <p:cBhvr>
                                        <p:cTn id="102" dur="500"/>
                                        <p:tgtEl>
                                          <p:spTgt spid="37">
                                            <p:txEl>
                                              <p:pRg st="0" end="0"/>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3" presetClass="entr" presetSubtype="10" fill="hold" nodeType="clickEffect">
                                  <p:stCondLst>
                                    <p:cond delay="0"/>
                                  </p:stCondLst>
                                  <p:childTnLst>
                                    <p:set>
                                      <p:cBhvr>
                                        <p:cTn id="106" dur="1" fill="hold">
                                          <p:stCondLst>
                                            <p:cond delay="0"/>
                                          </p:stCondLst>
                                        </p:cTn>
                                        <p:tgtEl>
                                          <p:spTgt spid="18">
                                            <p:txEl>
                                              <p:pRg st="0" end="0"/>
                                            </p:txEl>
                                          </p:spTgt>
                                        </p:tgtEl>
                                        <p:attrNameLst>
                                          <p:attrName>style.visibility</p:attrName>
                                        </p:attrNameLst>
                                      </p:cBhvr>
                                      <p:to>
                                        <p:strVal val="visible"/>
                                      </p:to>
                                    </p:set>
                                    <p:animEffect transition="in" filter="blinds(horizontal)">
                                      <p:cBhvr>
                                        <p:cTn id="107" dur="500"/>
                                        <p:tgtEl>
                                          <p:spTgt spid="18">
                                            <p:txEl>
                                              <p:pRg st="0" end="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3" presetClass="entr" presetSubtype="10" fill="hold" nodeType="clickEffect">
                                  <p:stCondLst>
                                    <p:cond delay="0"/>
                                  </p:stCondLst>
                                  <p:childTnLst>
                                    <p:set>
                                      <p:cBhvr>
                                        <p:cTn id="111" dur="1" fill="hold">
                                          <p:stCondLst>
                                            <p:cond delay="0"/>
                                          </p:stCondLst>
                                        </p:cTn>
                                        <p:tgtEl>
                                          <p:spTgt spid="38">
                                            <p:txEl>
                                              <p:pRg st="0" end="0"/>
                                            </p:txEl>
                                          </p:spTgt>
                                        </p:tgtEl>
                                        <p:attrNameLst>
                                          <p:attrName>style.visibility</p:attrName>
                                        </p:attrNameLst>
                                      </p:cBhvr>
                                      <p:to>
                                        <p:strVal val="visible"/>
                                      </p:to>
                                    </p:set>
                                    <p:animEffect transition="in" filter="blinds(horizontal)">
                                      <p:cBhvr>
                                        <p:cTn id="112"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077200" cy="688032"/>
          </a:xfrm>
        </p:spPr>
        <p:txBody>
          <a:bodyPr>
            <a:normAutofit/>
          </a:bodyPr>
          <a:lstStyle/>
          <a:p>
            <a:pPr eaLnBrk="1" fontAlgn="auto" hangingPunct="1">
              <a:spcAft>
                <a:spcPts val="0"/>
              </a:spcAft>
              <a:defRPr/>
            </a:pPr>
            <a:r>
              <a:rPr lang="en-US" dirty="0"/>
              <a:t>Literary </a:t>
            </a:r>
            <a:r>
              <a:rPr lang="en-US" dirty="0" smtClean="0"/>
              <a:t>elements - definitions</a:t>
            </a:r>
            <a:endParaRPr lang="en-US" dirty="0"/>
          </a:p>
        </p:txBody>
      </p:sp>
      <p:sp>
        <p:nvSpPr>
          <p:cNvPr id="19" name="TextBox 18"/>
          <p:cNvSpPr txBox="1">
            <a:spLocks noChangeArrowheads="1"/>
          </p:cNvSpPr>
          <p:nvPr/>
        </p:nvSpPr>
        <p:spPr bwMode="auto">
          <a:xfrm>
            <a:off x="533400" y="1219200"/>
            <a:ext cx="1366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imagery</a:t>
            </a:r>
          </a:p>
        </p:txBody>
      </p:sp>
      <p:sp>
        <p:nvSpPr>
          <p:cNvPr id="20" name="TextBox 19"/>
          <p:cNvSpPr txBox="1">
            <a:spLocks noChangeArrowheads="1"/>
          </p:cNvSpPr>
          <p:nvPr/>
        </p:nvSpPr>
        <p:spPr bwMode="auto">
          <a:xfrm>
            <a:off x="535377" y="1976735"/>
            <a:ext cx="936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motif</a:t>
            </a:r>
          </a:p>
        </p:txBody>
      </p:sp>
      <p:sp>
        <p:nvSpPr>
          <p:cNvPr id="21" name="TextBox 20"/>
          <p:cNvSpPr txBox="1">
            <a:spLocks noChangeArrowheads="1"/>
          </p:cNvSpPr>
          <p:nvPr/>
        </p:nvSpPr>
        <p:spPr bwMode="auto">
          <a:xfrm>
            <a:off x="535377" y="2357735"/>
            <a:ext cx="12618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symbol</a:t>
            </a:r>
          </a:p>
        </p:txBody>
      </p:sp>
      <p:sp>
        <p:nvSpPr>
          <p:cNvPr id="22" name="TextBox 21"/>
          <p:cNvSpPr txBox="1">
            <a:spLocks noChangeArrowheads="1"/>
          </p:cNvSpPr>
          <p:nvPr/>
        </p:nvSpPr>
        <p:spPr bwMode="auto">
          <a:xfrm>
            <a:off x="535377" y="3119735"/>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allegory</a:t>
            </a:r>
          </a:p>
        </p:txBody>
      </p:sp>
      <p:sp>
        <p:nvSpPr>
          <p:cNvPr id="23" name="TextBox 22"/>
          <p:cNvSpPr txBox="1">
            <a:spLocks noChangeArrowheads="1"/>
          </p:cNvSpPr>
          <p:nvPr/>
        </p:nvSpPr>
        <p:spPr bwMode="auto">
          <a:xfrm>
            <a:off x="535377" y="3500735"/>
            <a:ext cx="8338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tone</a:t>
            </a:r>
          </a:p>
        </p:txBody>
      </p:sp>
      <p:sp>
        <p:nvSpPr>
          <p:cNvPr id="24" name="TextBox 23"/>
          <p:cNvSpPr txBox="1">
            <a:spLocks noChangeArrowheads="1"/>
          </p:cNvSpPr>
          <p:nvPr/>
        </p:nvSpPr>
        <p:spPr bwMode="auto">
          <a:xfrm>
            <a:off x="535377" y="3881735"/>
            <a:ext cx="936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irony</a:t>
            </a:r>
          </a:p>
        </p:txBody>
      </p:sp>
      <p:sp>
        <p:nvSpPr>
          <p:cNvPr id="25" name="TextBox 24"/>
          <p:cNvSpPr txBox="1">
            <a:spLocks noChangeArrowheads="1"/>
          </p:cNvSpPr>
          <p:nvPr/>
        </p:nvSpPr>
        <p:spPr bwMode="auto">
          <a:xfrm>
            <a:off x="535377" y="4262735"/>
            <a:ext cx="19454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Verbal irony</a:t>
            </a:r>
          </a:p>
        </p:txBody>
      </p:sp>
      <p:sp>
        <p:nvSpPr>
          <p:cNvPr id="26" name="TextBox 25"/>
          <p:cNvSpPr txBox="1">
            <a:spLocks noChangeArrowheads="1"/>
          </p:cNvSpPr>
          <p:nvPr/>
        </p:nvSpPr>
        <p:spPr bwMode="auto">
          <a:xfrm>
            <a:off x="535377" y="4948535"/>
            <a:ext cx="25923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Situational irony</a:t>
            </a:r>
          </a:p>
        </p:txBody>
      </p:sp>
      <p:sp>
        <p:nvSpPr>
          <p:cNvPr id="27" name="TextBox 26"/>
          <p:cNvSpPr txBox="1">
            <a:spLocks noChangeArrowheads="1"/>
          </p:cNvSpPr>
          <p:nvPr/>
        </p:nvSpPr>
        <p:spPr bwMode="auto">
          <a:xfrm>
            <a:off x="535377" y="5329535"/>
            <a:ext cx="23407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Dramatic irony</a:t>
            </a:r>
          </a:p>
        </p:txBody>
      </p:sp>
      <p:sp>
        <p:nvSpPr>
          <p:cNvPr id="28" name="TextBox 27"/>
          <p:cNvSpPr txBox="1">
            <a:spLocks noChangeArrowheads="1"/>
          </p:cNvSpPr>
          <p:nvPr/>
        </p:nvSpPr>
        <p:spPr bwMode="auto">
          <a:xfrm>
            <a:off x="2209801" y="1226403"/>
            <a:ext cx="5867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--collection of </a:t>
            </a:r>
            <a:r>
              <a:rPr lang="en-US" sz="2400" b="1" u="sng" dirty="0" smtClean="0">
                <a:solidFill>
                  <a:schemeClr val="accent1">
                    <a:lumMod val="50000"/>
                  </a:schemeClr>
                </a:solidFill>
              </a:rPr>
              <a:t>images</a:t>
            </a:r>
            <a:r>
              <a:rPr lang="en-US" sz="2400" b="1" dirty="0" smtClean="0">
                <a:solidFill>
                  <a:schemeClr val="accent1">
                    <a:lumMod val="50000"/>
                  </a:schemeClr>
                </a:solidFill>
              </a:rPr>
              <a:t> to evoke mood, tone</a:t>
            </a:r>
          </a:p>
        </p:txBody>
      </p:sp>
      <p:sp>
        <p:nvSpPr>
          <p:cNvPr id="29" name="TextBox 28"/>
          <p:cNvSpPr txBox="1">
            <a:spLocks noChangeArrowheads="1"/>
          </p:cNvSpPr>
          <p:nvPr/>
        </p:nvSpPr>
        <p:spPr bwMode="auto">
          <a:xfrm>
            <a:off x="1752600" y="1912203"/>
            <a:ext cx="5867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 set of </a:t>
            </a:r>
            <a:r>
              <a:rPr lang="en-US" sz="2400" b="1" u="sng" dirty="0" smtClean="0">
                <a:solidFill>
                  <a:schemeClr val="accent1">
                    <a:lumMod val="50000"/>
                  </a:schemeClr>
                </a:solidFill>
              </a:rPr>
              <a:t>repeated</a:t>
            </a:r>
            <a:r>
              <a:rPr lang="en-US" sz="2400" b="1" dirty="0" smtClean="0">
                <a:solidFill>
                  <a:schemeClr val="accent1">
                    <a:lumMod val="50000"/>
                  </a:schemeClr>
                </a:solidFill>
              </a:rPr>
              <a:t> imagery (ex.: birds)</a:t>
            </a:r>
          </a:p>
        </p:txBody>
      </p:sp>
      <p:sp>
        <p:nvSpPr>
          <p:cNvPr id="30" name="TextBox 29"/>
          <p:cNvSpPr txBox="1">
            <a:spLocks noChangeArrowheads="1"/>
          </p:cNvSpPr>
          <p:nvPr/>
        </p:nvSpPr>
        <p:spPr bwMode="auto">
          <a:xfrm>
            <a:off x="1828800" y="2357735"/>
            <a:ext cx="5867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 </a:t>
            </a:r>
            <a:r>
              <a:rPr lang="en-US" sz="2400" b="1" u="sng" dirty="0" smtClean="0">
                <a:solidFill>
                  <a:schemeClr val="accent1">
                    <a:lumMod val="50000"/>
                  </a:schemeClr>
                </a:solidFill>
              </a:rPr>
              <a:t>singular</a:t>
            </a:r>
            <a:r>
              <a:rPr lang="en-US" sz="2400" b="1" dirty="0" smtClean="0">
                <a:solidFill>
                  <a:schemeClr val="accent1">
                    <a:lumMod val="50000"/>
                  </a:schemeClr>
                </a:solidFill>
              </a:rPr>
              <a:t> image that stands for something else</a:t>
            </a:r>
          </a:p>
        </p:txBody>
      </p:sp>
      <p:sp>
        <p:nvSpPr>
          <p:cNvPr id="31" name="TextBox 30"/>
          <p:cNvSpPr txBox="1">
            <a:spLocks noChangeArrowheads="1"/>
          </p:cNvSpPr>
          <p:nvPr/>
        </p:nvSpPr>
        <p:spPr bwMode="auto">
          <a:xfrm>
            <a:off x="1988324" y="3124200"/>
            <a:ext cx="3672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--an extended metaphor</a:t>
            </a:r>
          </a:p>
        </p:txBody>
      </p:sp>
      <p:sp>
        <p:nvSpPr>
          <p:cNvPr id="32" name="TextBox 31"/>
          <p:cNvSpPr txBox="1">
            <a:spLocks noChangeArrowheads="1"/>
          </p:cNvSpPr>
          <p:nvPr/>
        </p:nvSpPr>
        <p:spPr bwMode="auto">
          <a:xfrm>
            <a:off x="1752600" y="3500735"/>
            <a:ext cx="61478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--the author’s </a:t>
            </a:r>
            <a:r>
              <a:rPr lang="en-US" sz="2400" b="1" u="sng" dirty="0" smtClean="0">
                <a:solidFill>
                  <a:schemeClr val="accent1">
                    <a:lumMod val="50000"/>
                  </a:schemeClr>
                </a:solidFill>
              </a:rPr>
              <a:t>attitude</a:t>
            </a:r>
            <a:r>
              <a:rPr lang="en-US" sz="2400" b="1" dirty="0" smtClean="0">
                <a:solidFill>
                  <a:schemeClr val="accent1">
                    <a:lumMod val="50000"/>
                  </a:schemeClr>
                </a:solidFill>
              </a:rPr>
              <a:t> toward the subject</a:t>
            </a:r>
          </a:p>
        </p:txBody>
      </p:sp>
      <p:sp>
        <p:nvSpPr>
          <p:cNvPr id="33" name="TextBox 32"/>
          <p:cNvSpPr txBox="1">
            <a:spLocks noChangeArrowheads="1"/>
          </p:cNvSpPr>
          <p:nvPr/>
        </p:nvSpPr>
        <p:spPr bwMode="auto">
          <a:xfrm>
            <a:off x="1600200" y="3881735"/>
            <a:ext cx="62840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--meaning is </a:t>
            </a:r>
            <a:r>
              <a:rPr lang="en-US" sz="2400" b="1" u="sng" dirty="0" smtClean="0">
                <a:solidFill>
                  <a:schemeClr val="accent1">
                    <a:lumMod val="50000"/>
                  </a:schemeClr>
                </a:solidFill>
              </a:rPr>
              <a:t>opposite</a:t>
            </a:r>
            <a:r>
              <a:rPr lang="en-US" sz="2400" b="1" dirty="0" smtClean="0">
                <a:solidFill>
                  <a:schemeClr val="accent1">
                    <a:lumMod val="50000"/>
                  </a:schemeClr>
                </a:solidFill>
              </a:rPr>
              <a:t> of what is expected</a:t>
            </a:r>
          </a:p>
        </p:txBody>
      </p:sp>
      <p:sp>
        <p:nvSpPr>
          <p:cNvPr id="34" name="TextBox 33"/>
          <p:cNvSpPr txBox="1">
            <a:spLocks noChangeArrowheads="1"/>
          </p:cNvSpPr>
          <p:nvPr/>
        </p:nvSpPr>
        <p:spPr bwMode="auto">
          <a:xfrm>
            <a:off x="2478908" y="4262735"/>
            <a:ext cx="559829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--what is </a:t>
            </a:r>
            <a:r>
              <a:rPr lang="en-US" sz="2400" b="1" u="sng" dirty="0" smtClean="0">
                <a:solidFill>
                  <a:schemeClr val="accent1">
                    <a:lumMod val="50000"/>
                  </a:schemeClr>
                </a:solidFill>
              </a:rPr>
              <a:t>said </a:t>
            </a:r>
            <a:r>
              <a:rPr lang="en-US" sz="2400" b="1" dirty="0" smtClean="0">
                <a:solidFill>
                  <a:schemeClr val="accent1">
                    <a:lumMod val="50000"/>
                  </a:schemeClr>
                </a:solidFill>
              </a:rPr>
              <a:t>is opposite of what is meant</a:t>
            </a:r>
          </a:p>
        </p:txBody>
      </p:sp>
      <p:sp>
        <p:nvSpPr>
          <p:cNvPr id="35" name="TextBox 34"/>
          <p:cNvSpPr txBox="1">
            <a:spLocks noChangeArrowheads="1"/>
          </p:cNvSpPr>
          <p:nvPr/>
        </p:nvSpPr>
        <p:spPr bwMode="auto">
          <a:xfrm>
            <a:off x="3164706" y="4960203"/>
            <a:ext cx="5598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t>
            </a:r>
            <a:r>
              <a:rPr lang="en-US" sz="2400" b="1" u="sng" dirty="0" smtClean="0">
                <a:solidFill>
                  <a:schemeClr val="accent1">
                    <a:lumMod val="50000"/>
                  </a:schemeClr>
                </a:solidFill>
              </a:rPr>
              <a:t>actions</a:t>
            </a:r>
            <a:r>
              <a:rPr lang="en-US" sz="2400" b="1" dirty="0" smtClean="0">
                <a:solidFill>
                  <a:schemeClr val="accent1">
                    <a:lumMod val="50000"/>
                  </a:schemeClr>
                </a:solidFill>
              </a:rPr>
              <a:t> have opposite effect</a:t>
            </a:r>
          </a:p>
        </p:txBody>
      </p:sp>
      <p:sp>
        <p:nvSpPr>
          <p:cNvPr id="36" name="TextBox 35"/>
          <p:cNvSpPr txBox="1">
            <a:spLocks noChangeArrowheads="1"/>
          </p:cNvSpPr>
          <p:nvPr/>
        </p:nvSpPr>
        <p:spPr bwMode="auto">
          <a:xfrm>
            <a:off x="2971800" y="5329535"/>
            <a:ext cx="559829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a:t>
            </a:r>
            <a:r>
              <a:rPr lang="en-US" sz="2400" b="1" u="sng" dirty="0" smtClean="0">
                <a:solidFill>
                  <a:schemeClr val="accent1">
                    <a:lumMod val="50000"/>
                  </a:schemeClr>
                </a:solidFill>
              </a:rPr>
              <a:t>audience</a:t>
            </a:r>
            <a:r>
              <a:rPr lang="en-US" sz="2400" b="1" dirty="0" smtClean="0">
                <a:solidFill>
                  <a:schemeClr val="accent1">
                    <a:lumMod val="50000"/>
                  </a:schemeClr>
                </a:solidFill>
              </a:rPr>
              <a:t> knows something the characters don’t so the actions or words have opposite meaning</a:t>
            </a:r>
          </a:p>
        </p:txBody>
      </p:sp>
    </p:spTree>
    <p:extLst>
      <p:ext uri="{BB962C8B-B14F-4D97-AF65-F5344CB8AC3E}">
        <p14:creationId xmlns:p14="http://schemas.microsoft.com/office/powerpoint/2010/main" val="408497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blinds(horizontal)">
                                      <p:cBhvr>
                                        <p:cTn id="7" dur="500"/>
                                        <p:tgtEl>
                                          <p:spTgt spid="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blinds(horizontal)">
                                      <p:cBhvr>
                                        <p:cTn id="12" dur="500"/>
                                        <p:tgtEl>
                                          <p:spTgt spid="2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Effect transition="in" filter="blinds(horizontal)">
                                      <p:cBhvr>
                                        <p:cTn id="17" dur="500"/>
                                        <p:tgtEl>
                                          <p:spTgt spid="2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9">
                                            <p:txEl>
                                              <p:pRg st="0" end="0"/>
                                            </p:txEl>
                                          </p:spTgt>
                                        </p:tgtEl>
                                        <p:attrNameLst>
                                          <p:attrName>style.visibility</p:attrName>
                                        </p:attrNameLst>
                                      </p:cBhvr>
                                      <p:to>
                                        <p:strVal val="visible"/>
                                      </p:to>
                                    </p:set>
                                    <p:animEffect transition="in" filter="blinds(horizontal)">
                                      <p:cBhvr>
                                        <p:cTn id="22" dur="500"/>
                                        <p:tgtEl>
                                          <p:spTgt spid="2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Effect transition="in" filter="blinds(horizontal)">
                                      <p:cBhvr>
                                        <p:cTn id="27" dur="500"/>
                                        <p:tgtEl>
                                          <p:spTgt spid="21">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0">
                                            <p:txEl>
                                              <p:pRg st="0" end="0"/>
                                            </p:txEl>
                                          </p:spTgt>
                                        </p:tgtEl>
                                        <p:attrNameLst>
                                          <p:attrName>style.visibility</p:attrName>
                                        </p:attrNameLst>
                                      </p:cBhvr>
                                      <p:to>
                                        <p:strVal val="visible"/>
                                      </p:to>
                                    </p:set>
                                    <p:animEffect transition="in" filter="blinds(horizontal)">
                                      <p:cBhvr>
                                        <p:cTn id="32" dur="500"/>
                                        <p:tgtEl>
                                          <p:spTgt spid="3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Effect transition="in" filter="blinds(horizontal)">
                                      <p:cBhvr>
                                        <p:cTn id="37" dur="500"/>
                                        <p:tgtEl>
                                          <p:spTgt spid="22">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1">
                                            <p:txEl>
                                              <p:pRg st="0" end="0"/>
                                            </p:txEl>
                                          </p:spTgt>
                                        </p:tgtEl>
                                        <p:attrNameLst>
                                          <p:attrName>style.visibility</p:attrName>
                                        </p:attrNameLst>
                                      </p:cBhvr>
                                      <p:to>
                                        <p:strVal val="visible"/>
                                      </p:to>
                                    </p:set>
                                    <p:animEffect transition="in" filter="blinds(horizontal)">
                                      <p:cBhvr>
                                        <p:cTn id="42" dur="500"/>
                                        <p:tgtEl>
                                          <p:spTgt spid="3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3">
                                            <p:txEl>
                                              <p:pRg st="0" end="0"/>
                                            </p:txEl>
                                          </p:spTgt>
                                        </p:tgtEl>
                                        <p:attrNameLst>
                                          <p:attrName>style.visibility</p:attrName>
                                        </p:attrNameLst>
                                      </p:cBhvr>
                                      <p:to>
                                        <p:strVal val="visible"/>
                                      </p:to>
                                    </p:set>
                                    <p:animEffect transition="in" filter="blinds(horizontal)">
                                      <p:cBhvr>
                                        <p:cTn id="47" dur="500"/>
                                        <p:tgtEl>
                                          <p:spTgt spid="23">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2">
                                            <p:txEl>
                                              <p:pRg st="0" end="0"/>
                                            </p:txEl>
                                          </p:spTgt>
                                        </p:tgtEl>
                                        <p:attrNameLst>
                                          <p:attrName>style.visibility</p:attrName>
                                        </p:attrNameLst>
                                      </p:cBhvr>
                                      <p:to>
                                        <p:strVal val="visible"/>
                                      </p:to>
                                    </p:set>
                                    <p:animEffect transition="in" filter="blinds(horizontal)">
                                      <p:cBhvr>
                                        <p:cTn id="52" dur="500"/>
                                        <p:tgtEl>
                                          <p:spTgt spid="32">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24">
                                            <p:txEl>
                                              <p:pRg st="0" end="0"/>
                                            </p:txEl>
                                          </p:spTgt>
                                        </p:tgtEl>
                                        <p:attrNameLst>
                                          <p:attrName>style.visibility</p:attrName>
                                        </p:attrNameLst>
                                      </p:cBhvr>
                                      <p:to>
                                        <p:strVal val="visible"/>
                                      </p:to>
                                    </p:set>
                                    <p:animEffect transition="in" filter="blinds(horizontal)">
                                      <p:cBhvr>
                                        <p:cTn id="57" dur="500"/>
                                        <p:tgtEl>
                                          <p:spTgt spid="24">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3">
                                            <p:txEl>
                                              <p:pRg st="0" end="0"/>
                                            </p:txEl>
                                          </p:spTgt>
                                        </p:tgtEl>
                                        <p:attrNameLst>
                                          <p:attrName>style.visibility</p:attrName>
                                        </p:attrNameLst>
                                      </p:cBhvr>
                                      <p:to>
                                        <p:strVal val="visible"/>
                                      </p:to>
                                    </p:set>
                                    <p:animEffect transition="in" filter="blinds(horizontal)">
                                      <p:cBhvr>
                                        <p:cTn id="62" dur="500"/>
                                        <p:tgtEl>
                                          <p:spTgt spid="33">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25">
                                            <p:txEl>
                                              <p:pRg st="0" end="0"/>
                                            </p:txEl>
                                          </p:spTgt>
                                        </p:tgtEl>
                                        <p:attrNameLst>
                                          <p:attrName>style.visibility</p:attrName>
                                        </p:attrNameLst>
                                      </p:cBhvr>
                                      <p:to>
                                        <p:strVal val="visible"/>
                                      </p:to>
                                    </p:set>
                                    <p:animEffect transition="in" filter="blinds(horizontal)">
                                      <p:cBhvr>
                                        <p:cTn id="67" dur="500"/>
                                        <p:tgtEl>
                                          <p:spTgt spid="25">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34">
                                            <p:txEl>
                                              <p:pRg st="0" end="0"/>
                                            </p:txEl>
                                          </p:spTgt>
                                        </p:tgtEl>
                                        <p:attrNameLst>
                                          <p:attrName>style.visibility</p:attrName>
                                        </p:attrNameLst>
                                      </p:cBhvr>
                                      <p:to>
                                        <p:strVal val="visible"/>
                                      </p:to>
                                    </p:set>
                                    <p:animEffect transition="in" filter="blinds(horizontal)">
                                      <p:cBhvr>
                                        <p:cTn id="72" dur="500"/>
                                        <p:tgtEl>
                                          <p:spTgt spid="34">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26">
                                            <p:txEl>
                                              <p:pRg st="0" end="0"/>
                                            </p:txEl>
                                          </p:spTgt>
                                        </p:tgtEl>
                                        <p:attrNameLst>
                                          <p:attrName>style.visibility</p:attrName>
                                        </p:attrNameLst>
                                      </p:cBhvr>
                                      <p:to>
                                        <p:strVal val="visible"/>
                                      </p:to>
                                    </p:set>
                                    <p:animEffect transition="in" filter="blinds(horizontal)">
                                      <p:cBhvr>
                                        <p:cTn id="77" dur="500"/>
                                        <p:tgtEl>
                                          <p:spTgt spid="26">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blinds(horizontal)">
                                      <p:cBhvr>
                                        <p:cTn id="82" dur="500"/>
                                        <p:tgtEl>
                                          <p:spTgt spid="3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27">
                                            <p:txEl>
                                              <p:pRg st="0" end="0"/>
                                            </p:txEl>
                                          </p:spTgt>
                                        </p:tgtEl>
                                        <p:attrNameLst>
                                          <p:attrName>style.visibility</p:attrName>
                                        </p:attrNameLst>
                                      </p:cBhvr>
                                      <p:to>
                                        <p:strVal val="visible"/>
                                      </p:to>
                                    </p:set>
                                    <p:animEffect transition="in" filter="blinds(horizontal)">
                                      <p:cBhvr>
                                        <p:cTn id="87" dur="500"/>
                                        <p:tgtEl>
                                          <p:spTgt spid="27">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nodeType="clickEffect">
                                  <p:stCondLst>
                                    <p:cond delay="0"/>
                                  </p:stCondLst>
                                  <p:childTnLst>
                                    <p:set>
                                      <p:cBhvr>
                                        <p:cTn id="91" dur="1" fill="hold">
                                          <p:stCondLst>
                                            <p:cond delay="0"/>
                                          </p:stCondLst>
                                        </p:cTn>
                                        <p:tgtEl>
                                          <p:spTgt spid="36">
                                            <p:txEl>
                                              <p:pRg st="0" end="0"/>
                                            </p:txEl>
                                          </p:spTgt>
                                        </p:tgtEl>
                                        <p:attrNameLst>
                                          <p:attrName>style.visibility</p:attrName>
                                        </p:attrNameLst>
                                      </p:cBhvr>
                                      <p:to>
                                        <p:strVal val="visible"/>
                                      </p:to>
                                    </p:set>
                                    <p:animEffect transition="in" filter="blinds(horizontal)">
                                      <p:cBhvr>
                                        <p:cTn id="92"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Rhetorical   analysis:</a:t>
            </a:r>
            <a:endParaRPr lang="en-US" dirty="0"/>
          </a:p>
        </p:txBody>
      </p:sp>
      <p:sp>
        <p:nvSpPr>
          <p:cNvPr id="13315" name="TextBox 2"/>
          <p:cNvSpPr txBox="1">
            <a:spLocks noChangeArrowheads="1"/>
          </p:cNvSpPr>
          <p:nvPr/>
        </p:nvSpPr>
        <p:spPr bwMode="auto">
          <a:xfrm>
            <a:off x="201613" y="838200"/>
            <a:ext cx="7696200" cy="1384300"/>
          </a:xfrm>
          <a:prstGeom prst="rect">
            <a:avLst/>
          </a:prstGeom>
          <a:noFill/>
          <a:ln w="9525">
            <a:noFill/>
            <a:miter lim="800000"/>
            <a:headEnd/>
            <a:tailEnd/>
          </a:ln>
        </p:spPr>
        <p:txBody>
          <a:bodyPr>
            <a:spAutoFit/>
          </a:bodyPr>
          <a:lstStyle/>
          <a:p>
            <a:r>
              <a:rPr lang="en-US" sz="2800" b="1" dirty="0" smtClean="0">
                <a:latin typeface="Trebuchet MS" pitchFamily="34" charset="0"/>
              </a:rPr>
              <a:t>Be able to discuss one </a:t>
            </a:r>
            <a:r>
              <a:rPr lang="en-US" sz="2800" b="1" u="sng" dirty="0" smtClean="0">
                <a:latin typeface="Trebuchet MS" pitchFamily="34" charset="0"/>
              </a:rPr>
              <a:t>example</a:t>
            </a:r>
            <a:r>
              <a:rPr lang="en-US" sz="2800" b="1" dirty="0" smtClean="0">
                <a:latin typeface="Trebuchet MS" pitchFamily="34" charset="0"/>
              </a:rPr>
              <a:t>:</a:t>
            </a:r>
            <a:endParaRPr lang="en-US" sz="2800" b="1" dirty="0">
              <a:latin typeface="Trebuchet MS" pitchFamily="34" charset="0"/>
            </a:endParaRPr>
          </a:p>
          <a:p>
            <a:endParaRPr lang="en-US" sz="2800" dirty="0">
              <a:latin typeface="Trebuchet MS" pitchFamily="34" charset="0"/>
            </a:endParaRPr>
          </a:p>
          <a:p>
            <a:endParaRPr lang="en-US" sz="2800" b="1" dirty="0">
              <a:latin typeface="Trebuchet MS" pitchFamily="34" charset="0"/>
            </a:endParaRPr>
          </a:p>
        </p:txBody>
      </p:sp>
      <p:sp>
        <p:nvSpPr>
          <p:cNvPr id="3" name="Rectangle 2"/>
          <p:cNvSpPr>
            <a:spLocks noChangeArrowheads="1"/>
          </p:cNvSpPr>
          <p:nvPr/>
        </p:nvSpPr>
        <p:spPr bwMode="auto">
          <a:xfrm>
            <a:off x="381000" y="1524000"/>
            <a:ext cx="3200400" cy="2246769"/>
          </a:xfrm>
          <a:prstGeom prst="rect">
            <a:avLst/>
          </a:prstGeom>
          <a:noFill/>
          <a:ln w="9525">
            <a:solidFill>
              <a:srgbClr val="FF0000"/>
            </a:solidFill>
            <a:miter lim="800000"/>
            <a:headEnd/>
            <a:tailEnd/>
          </a:ln>
        </p:spPr>
        <p:txBody>
          <a:bodyPr wrap="square">
            <a:spAutoFit/>
          </a:bodyPr>
          <a:lstStyle/>
          <a:p>
            <a:r>
              <a:rPr lang="en-US" sz="2000" b="1" dirty="0" smtClean="0"/>
              <a:t>“Ant </a:t>
            </a:r>
            <a:r>
              <a:rPr lang="en-US" sz="2000" b="1" dirty="0"/>
              <a:t>&amp; Grasshopper” Aesop </a:t>
            </a:r>
          </a:p>
          <a:p>
            <a:r>
              <a:rPr lang="en-US" sz="2000" b="1" dirty="0"/>
              <a:t>Information </a:t>
            </a:r>
            <a:r>
              <a:rPr lang="en-US" sz="2000" b="1" dirty="0" smtClean="0"/>
              <a:t>about:</a:t>
            </a:r>
            <a:endParaRPr lang="en-US" sz="2000" b="1" dirty="0"/>
          </a:p>
          <a:p>
            <a:r>
              <a:rPr lang="en-US" sz="2000" b="1" dirty="0"/>
              <a:t>      </a:t>
            </a:r>
            <a:r>
              <a:rPr lang="en-US" sz="2000" b="1" u="sng" dirty="0"/>
              <a:t>Author</a:t>
            </a:r>
            <a:r>
              <a:rPr lang="en-US" sz="2000" b="1" dirty="0"/>
              <a:t>: Aesop</a:t>
            </a:r>
          </a:p>
          <a:p>
            <a:r>
              <a:rPr lang="en-US" sz="2000" b="1" dirty="0"/>
              <a:t>      </a:t>
            </a:r>
            <a:r>
              <a:rPr lang="en-US" sz="2000" b="1" u="sng" dirty="0"/>
              <a:t>Text</a:t>
            </a:r>
            <a:r>
              <a:rPr lang="en-US" sz="2000" b="1" dirty="0"/>
              <a:t>: story / fables</a:t>
            </a:r>
          </a:p>
          <a:p>
            <a:r>
              <a:rPr lang="en-US" sz="2000" b="1" dirty="0"/>
              <a:t>      </a:t>
            </a:r>
            <a:r>
              <a:rPr lang="en-US" sz="2000" b="1" u="sng" dirty="0"/>
              <a:t>Audience</a:t>
            </a:r>
            <a:r>
              <a:rPr lang="en-US" sz="2000" b="1" dirty="0"/>
              <a:t>: target </a:t>
            </a:r>
            <a:r>
              <a:rPr lang="en-US" sz="2000" b="1" dirty="0" smtClean="0"/>
              <a:t>audience – 6</a:t>
            </a:r>
            <a:r>
              <a:rPr lang="en-US" sz="2000" b="1" baseline="30000" dirty="0" smtClean="0"/>
              <a:t>th</a:t>
            </a:r>
            <a:r>
              <a:rPr lang="en-US" sz="2000" b="1" dirty="0" smtClean="0"/>
              <a:t> c. BCE</a:t>
            </a:r>
            <a:endParaRPr lang="en-US" sz="2000" b="1" dirty="0"/>
          </a:p>
        </p:txBody>
      </p:sp>
      <p:sp>
        <p:nvSpPr>
          <p:cNvPr id="10" name="Rectangle 9"/>
          <p:cNvSpPr>
            <a:spLocks noChangeArrowheads="1"/>
          </p:cNvSpPr>
          <p:nvPr/>
        </p:nvSpPr>
        <p:spPr bwMode="auto">
          <a:xfrm>
            <a:off x="457200" y="4114800"/>
            <a:ext cx="3200400" cy="2554545"/>
          </a:xfrm>
          <a:prstGeom prst="rect">
            <a:avLst/>
          </a:prstGeom>
          <a:noFill/>
          <a:ln w="9525">
            <a:solidFill>
              <a:srgbClr val="FF0000"/>
            </a:solidFill>
            <a:miter lim="800000"/>
            <a:headEnd/>
            <a:tailEnd/>
          </a:ln>
        </p:spPr>
        <p:txBody>
          <a:bodyPr wrap="square">
            <a:spAutoFit/>
          </a:bodyPr>
          <a:lstStyle/>
          <a:p>
            <a:r>
              <a:rPr lang="en-US" sz="2000" b="1" dirty="0"/>
              <a:t>“Little Red Riding Hood” </a:t>
            </a:r>
            <a:r>
              <a:rPr lang="en-US" sz="2000" b="1" dirty="0" smtClean="0"/>
              <a:t>Charles Perrault</a:t>
            </a:r>
            <a:endParaRPr lang="en-US" sz="2000" b="1" dirty="0"/>
          </a:p>
          <a:p>
            <a:r>
              <a:rPr lang="en-US" sz="2000" b="1" dirty="0"/>
              <a:t> </a:t>
            </a:r>
            <a:r>
              <a:rPr lang="en-US" sz="2000" b="1" dirty="0" smtClean="0"/>
              <a:t>Information about:</a:t>
            </a:r>
            <a:endParaRPr lang="en-US" sz="2000" b="1" dirty="0"/>
          </a:p>
          <a:p>
            <a:r>
              <a:rPr lang="en-US" sz="2000" b="1" dirty="0"/>
              <a:t> </a:t>
            </a:r>
            <a:r>
              <a:rPr lang="en-US" sz="2000" b="1" u="sng" dirty="0" smtClean="0"/>
              <a:t>Author</a:t>
            </a:r>
            <a:r>
              <a:rPr lang="en-US" sz="2000" b="1" dirty="0"/>
              <a:t>: </a:t>
            </a:r>
            <a:r>
              <a:rPr lang="en-US" sz="2000" b="1" dirty="0" smtClean="0"/>
              <a:t>Charles Perrault</a:t>
            </a:r>
            <a:endParaRPr lang="en-US" sz="2000" b="1" dirty="0"/>
          </a:p>
          <a:p>
            <a:pPr marL="971550" indent="-971550"/>
            <a:r>
              <a:rPr lang="en-US" sz="2000" b="1" dirty="0"/>
              <a:t>     </a:t>
            </a:r>
            <a:r>
              <a:rPr lang="en-US" sz="2000" b="1" u="sng" dirty="0"/>
              <a:t>Text</a:t>
            </a:r>
            <a:r>
              <a:rPr lang="en-US" sz="2000" b="1" dirty="0"/>
              <a:t>: </a:t>
            </a:r>
            <a:r>
              <a:rPr lang="en-US" sz="2000" b="1" dirty="0" smtClean="0"/>
              <a:t>story/fairytale</a:t>
            </a:r>
            <a:endParaRPr lang="en-US" sz="2000" b="1" dirty="0"/>
          </a:p>
          <a:p>
            <a:r>
              <a:rPr lang="en-US" sz="2000" b="1" dirty="0"/>
              <a:t>     </a:t>
            </a:r>
            <a:r>
              <a:rPr lang="en-US" sz="2000" b="1" u="sng" dirty="0"/>
              <a:t>Audience</a:t>
            </a:r>
            <a:r>
              <a:rPr lang="en-US" sz="2000" b="1" dirty="0"/>
              <a:t>: target </a:t>
            </a:r>
            <a:r>
              <a:rPr lang="en-US" sz="2000" b="1" dirty="0" smtClean="0"/>
              <a:t>readers: 16</a:t>
            </a:r>
            <a:r>
              <a:rPr lang="en-US" sz="2000" b="1" baseline="30000" dirty="0" smtClean="0"/>
              <a:t>th</a:t>
            </a:r>
            <a:r>
              <a:rPr lang="en-US" sz="2000" b="1" dirty="0" smtClean="0"/>
              <a:t> century France – nobility (rich)</a:t>
            </a:r>
            <a:endParaRPr lang="en-US" sz="2000" b="1" dirty="0"/>
          </a:p>
        </p:txBody>
      </p:sp>
      <p:sp>
        <p:nvSpPr>
          <p:cNvPr id="6" name="Rectangle 5"/>
          <p:cNvSpPr>
            <a:spLocks noChangeArrowheads="1"/>
          </p:cNvSpPr>
          <p:nvPr/>
        </p:nvSpPr>
        <p:spPr bwMode="auto">
          <a:xfrm>
            <a:off x="3962400" y="1524000"/>
            <a:ext cx="3886200" cy="2246769"/>
          </a:xfrm>
          <a:prstGeom prst="rect">
            <a:avLst/>
          </a:prstGeom>
          <a:noFill/>
          <a:ln w="9525">
            <a:solidFill>
              <a:srgbClr val="FF0000"/>
            </a:solidFill>
            <a:miter lim="800000"/>
            <a:headEnd/>
            <a:tailEnd/>
          </a:ln>
        </p:spPr>
        <p:txBody>
          <a:bodyPr wrap="square">
            <a:spAutoFit/>
          </a:bodyPr>
          <a:lstStyle/>
          <a:p>
            <a:r>
              <a:rPr lang="en-US" sz="2000" b="1" dirty="0" smtClean="0"/>
              <a:t>“Ant &amp; Grasshopper” </a:t>
            </a:r>
            <a:r>
              <a:rPr lang="en-US" sz="2000" b="1" dirty="0" err="1" smtClean="0"/>
              <a:t>Grosshans</a:t>
            </a:r>
            <a:endParaRPr lang="en-US" sz="2000" b="1" dirty="0"/>
          </a:p>
          <a:p>
            <a:r>
              <a:rPr lang="en-US" sz="2000" b="1" dirty="0"/>
              <a:t> </a:t>
            </a:r>
            <a:r>
              <a:rPr lang="en-US" sz="2000" b="1" dirty="0" smtClean="0"/>
              <a:t>Information about:</a:t>
            </a:r>
            <a:endParaRPr lang="en-US" sz="2000" b="1" dirty="0"/>
          </a:p>
          <a:p>
            <a:r>
              <a:rPr lang="en-US" sz="2000" b="1" dirty="0"/>
              <a:t>    </a:t>
            </a:r>
            <a:r>
              <a:rPr lang="en-US" sz="2000" b="1" u="sng" dirty="0" smtClean="0"/>
              <a:t>Author</a:t>
            </a:r>
            <a:r>
              <a:rPr lang="en-US" sz="2000" b="1" dirty="0"/>
              <a:t>: </a:t>
            </a:r>
            <a:r>
              <a:rPr lang="en-US" sz="2000" b="1" dirty="0" smtClean="0"/>
              <a:t>Geoffrey </a:t>
            </a:r>
            <a:r>
              <a:rPr lang="en-US" sz="2000" b="1" dirty="0" err="1" smtClean="0"/>
              <a:t>Grosshans</a:t>
            </a:r>
            <a:endParaRPr lang="en-US" sz="2000" b="1" dirty="0"/>
          </a:p>
          <a:p>
            <a:pPr marL="971550" indent="-971550"/>
            <a:r>
              <a:rPr lang="en-US" sz="2000" b="1" dirty="0"/>
              <a:t>     </a:t>
            </a:r>
            <a:r>
              <a:rPr lang="en-US" sz="2000" b="1" u="sng" dirty="0"/>
              <a:t>Text</a:t>
            </a:r>
            <a:r>
              <a:rPr lang="en-US" sz="2000" b="1" dirty="0"/>
              <a:t>: </a:t>
            </a:r>
            <a:r>
              <a:rPr lang="en-US" sz="2000" b="1" dirty="0" smtClean="0"/>
              <a:t>story /modern fables</a:t>
            </a:r>
            <a:endParaRPr lang="en-US" sz="2000" b="1" dirty="0"/>
          </a:p>
          <a:p>
            <a:r>
              <a:rPr lang="en-US" sz="2000" b="1" dirty="0"/>
              <a:t>     </a:t>
            </a:r>
            <a:r>
              <a:rPr lang="en-US" sz="2000" b="1" u="sng" dirty="0"/>
              <a:t>Audience</a:t>
            </a:r>
            <a:r>
              <a:rPr lang="en-US" sz="2000" b="1" dirty="0"/>
              <a:t>: target </a:t>
            </a:r>
            <a:r>
              <a:rPr lang="en-US" sz="2000" b="1" dirty="0" smtClean="0"/>
              <a:t>readers: contemporary internet readers</a:t>
            </a:r>
          </a:p>
        </p:txBody>
      </p:sp>
      <p:sp>
        <p:nvSpPr>
          <p:cNvPr id="7" name="Rectangle 6"/>
          <p:cNvSpPr>
            <a:spLocks noChangeArrowheads="1"/>
          </p:cNvSpPr>
          <p:nvPr/>
        </p:nvSpPr>
        <p:spPr bwMode="auto">
          <a:xfrm>
            <a:off x="3962400" y="4114800"/>
            <a:ext cx="4038600" cy="2554545"/>
          </a:xfrm>
          <a:prstGeom prst="rect">
            <a:avLst/>
          </a:prstGeom>
          <a:noFill/>
          <a:ln w="9525">
            <a:solidFill>
              <a:srgbClr val="FF0000"/>
            </a:solidFill>
            <a:miter lim="800000"/>
            <a:headEnd/>
            <a:tailEnd/>
          </a:ln>
        </p:spPr>
        <p:txBody>
          <a:bodyPr wrap="square">
            <a:spAutoFit/>
          </a:bodyPr>
          <a:lstStyle/>
          <a:p>
            <a:r>
              <a:rPr lang="en-US" sz="2000" b="1" dirty="0" smtClean="0"/>
              <a:t>“The Company of Wolves” Angela Carter</a:t>
            </a:r>
            <a:endParaRPr lang="en-US" sz="2000" b="1" dirty="0"/>
          </a:p>
          <a:p>
            <a:r>
              <a:rPr lang="en-US" sz="2000" b="1" dirty="0"/>
              <a:t> </a:t>
            </a:r>
            <a:r>
              <a:rPr lang="en-US" sz="2000" b="1" dirty="0" smtClean="0"/>
              <a:t>Information about:</a:t>
            </a:r>
            <a:endParaRPr lang="en-US" sz="2000" b="1" dirty="0"/>
          </a:p>
          <a:p>
            <a:r>
              <a:rPr lang="en-US" sz="2000" b="1" dirty="0"/>
              <a:t>     </a:t>
            </a:r>
            <a:r>
              <a:rPr lang="en-US" sz="2000" b="1" u="sng" dirty="0"/>
              <a:t>Author</a:t>
            </a:r>
            <a:r>
              <a:rPr lang="en-US" sz="2000" b="1" dirty="0"/>
              <a:t>: </a:t>
            </a:r>
            <a:r>
              <a:rPr lang="en-US" sz="2000" b="1" dirty="0" smtClean="0"/>
              <a:t>Angela Carter</a:t>
            </a:r>
            <a:endParaRPr lang="en-US" sz="2000" b="1" dirty="0"/>
          </a:p>
          <a:p>
            <a:pPr marL="971550" indent="-971550"/>
            <a:r>
              <a:rPr lang="en-US" sz="2000" b="1" dirty="0"/>
              <a:t>     </a:t>
            </a:r>
            <a:r>
              <a:rPr lang="en-US" sz="2000" b="1" u="sng" dirty="0"/>
              <a:t>Text</a:t>
            </a:r>
            <a:r>
              <a:rPr lang="en-US" sz="2000" b="1" dirty="0"/>
              <a:t>: </a:t>
            </a:r>
            <a:r>
              <a:rPr lang="en-US" sz="2000" b="1" dirty="0" smtClean="0"/>
              <a:t>story /modern fairytale</a:t>
            </a:r>
            <a:endParaRPr lang="en-US" sz="2000" b="1" dirty="0"/>
          </a:p>
          <a:p>
            <a:r>
              <a:rPr lang="en-US" sz="2000" b="1" dirty="0"/>
              <a:t>     </a:t>
            </a:r>
            <a:r>
              <a:rPr lang="en-US" sz="2000" b="1" u="sng" dirty="0"/>
              <a:t>Audience</a:t>
            </a:r>
            <a:r>
              <a:rPr lang="en-US" sz="2000" b="1" dirty="0"/>
              <a:t>: target </a:t>
            </a:r>
            <a:r>
              <a:rPr lang="en-US" sz="2000" b="1" dirty="0" smtClean="0"/>
              <a:t>readers: 1970s-1980s England/US women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
                                            <p:txEl>
                                              <p:pRg st="1" end="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
                                            <p:txEl>
                                              <p:pRg st="2" end="2"/>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Character  analysis:</a:t>
            </a:r>
            <a:endParaRPr lang="en-US" dirty="0"/>
          </a:p>
        </p:txBody>
      </p:sp>
      <p:sp>
        <p:nvSpPr>
          <p:cNvPr id="14339" name="TextBox 2"/>
          <p:cNvSpPr txBox="1">
            <a:spLocks noChangeArrowheads="1"/>
          </p:cNvSpPr>
          <p:nvPr/>
        </p:nvSpPr>
        <p:spPr bwMode="auto">
          <a:xfrm>
            <a:off x="228600" y="838200"/>
            <a:ext cx="7696200" cy="1384300"/>
          </a:xfrm>
          <a:prstGeom prst="rect">
            <a:avLst/>
          </a:prstGeom>
          <a:noFill/>
          <a:ln w="9525">
            <a:noFill/>
            <a:miter lim="800000"/>
            <a:headEnd/>
            <a:tailEnd/>
          </a:ln>
        </p:spPr>
        <p:txBody>
          <a:bodyPr>
            <a:spAutoFit/>
          </a:bodyPr>
          <a:lstStyle/>
          <a:p>
            <a:r>
              <a:rPr lang="en-US" sz="2800" b="1" dirty="0" smtClean="0">
                <a:latin typeface="Trebuchet MS" pitchFamily="34" charset="0"/>
              </a:rPr>
              <a:t>Discuss </a:t>
            </a:r>
            <a:r>
              <a:rPr lang="en-US" sz="2800" b="1" u="sng" dirty="0" smtClean="0">
                <a:latin typeface="Trebuchet MS" pitchFamily="34" charset="0"/>
              </a:rPr>
              <a:t>one example </a:t>
            </a:r>
            <a:r>
              <a:rPr lang="en-US" sz="2800" b="1" dirty="0" smtClean="0">
                <a:latin typeface="Trebuchet MS" pitchFamily="34" charset="0"/>
              </a:rPr>
              <a:t>of:</a:t>
            </a:r>
            <a:endParaRPr lang="en-US" sz="2800" b="1" dirty="0">
              <a:latin typeface="Trebuchet MS" pitchFamily="34" charset="0"/>
            </a:endParaRPr>
          </a:p>
          <a:p>
            <a:endParaRPr lang="en-US" sz="2800" dirty="0">
              <a:latin typeface="Trebuchet MS" pitchFamily="34" charset="0"/>
            </a:endParaRPr>
          </a:p>
          <a:p>
            <a:endParaRPr lang="en-US" sz="2800" b="1" dirty="0">
              <a:latin typeface="Trebuchet MS" pitchFamily="34" charset="0"/>
            </a:endParaRPr>
          </a:p>
        </p:txBody>
      </p:sp>
      <p:sp>
        <p:nvSpPr>
          <p:cNvPr id="7" name="TextBox 6"/>
          <p:cNvSpPr txBox="1">
            <a:spLocks noChangeArrowheads="1"/>
          </p:cNvSpPr>
          <p:nvPr/>
        </p:nvSpPr>
        <p:spPr bwMode="auto">
          <a:xfrm>
            <a:off x="457200" y="1524000"/>
            <a:ext cx="2562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Flat characters?</a:t>
            </a:r>
          </a:p>
        </p:txBody>
      </p:sp>
      <p:sp>
        <p:nvSpPr>
          <p:cNvPr id="3" name="Rectangle 2"/>
          <p:cNvSpPr>
            <a:spLocks noChangeArrowheads="1"/>
          </p:cNvSpPr>
          <p:nvPr/>
        </p:nvSpPr>
        <p:spPr bwMode="auto">
          <a:xfrm>
            <a:off x="3200400" y="1371600"/>
            <a:ext cx="4572000" cy="708025"/>
          </a:xfrm>
          <a:prstGeom prst="rect">
            <a:avLst/>
          </a:prstGeom>
          <a:noFill/>
          <a:ln w="9525">
            <a:solidFill>
              <a:srgbClr val="FF0000"/>
            </a:solidFill>
            <a:miter lim="800000"/>
            <a:headEnd/>
            <a:tailEnd/>
          </a:ln>
        </p:spPr>
        <p:txBody>
          <a:bodyPr>
            <a:spAutoFit/>
          </a:bodyPr>
          <a:lstStyle/>
          <a:p>
            <a:r>
              <a:rPr lang="en-US" sz="2000" b="1"/>
              <a:t>“Ant &amp; Grasshopper” Aesop </a:t>
            </a:r>
          </a:p>
          <a:p>
            <a:r>
              <a:rPr lang="en-US" sz="2000" b="1"/>
              <a:t>– ant and grasshopper</a:t>
            </a:r>
          </a:p>
        </p:txBody>
      </p:sp>
      <p:sp>
        <p:nvSpPr>
          <p:cNvPr id="9" name="TextBox 8"/>
          <p:cNvSpPr txBox="1">
            <a:spLocks noChangeArrowheads="1"/>
          </p:cNvSpPr>
          <p:nvPr/>
        </p:nvSpPr>
        <p:spPr bwMode="auto">
          <a:xfrm>
            <a:off x="152400" y="3810000"/>
            <a:ext cx="29892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Round characters?</a:t>
            </a:r>
          </a:p>
        </p:txBody>
      </p:sp>
      <p:sp>
        <p:nvSpPr>
          <p:cNvPr id="8" name="Rectangle 7"/>
          <p:cNvSpPr>
            <a:spLocks noChangeArrowheads="1"/>
          </p:cNvSpPr>
          <p:nvPr/>
        </p:nvSpPr>
        <p:spPr bwMode="auto">
          <a:xfrm>
            <a:off x="3200400" y="3810000"/>
            <a:ext cx="4572000" cy="1016000"/>
          </a:xfrm>
          <a:prstGeom prst="rect">
            <a:avLst/>
          </a:prstGeom>
          <a:noFill/>
          <a:ln w="9525">
            <a:solidFill>
              <a:srgbClr val="0070C0"/>
            </a:solidFill>
            <a:miter lim="800000"/>
            <a:headEnd/>
            <a:tailEnd/>
          </a:ln>
        </p:spPr>
        <p:txBody>
          <a:bodyPr>
            <a:spAutoFit/>
          </a:bodyPr>
          <a:lstStyle/>
          <a:p>
            <a:r>
              <a:rPr lang="en-US" sz="2000" b="1" dirty="0"/>
              <a:t>“Ant &amp; Grasshopper” by Geoffrey </a:t>
            </a:r>
            <a:r>
              <a:rPr lang="en-US" sz="2000" b="1" dirty="0" err="1"/>
              <a:t>Grosshans</a:t>
            </a:r>
            <a:r>
              <a:rPr lang="en-US" sz="2000" b="1" dirty="0"/>
              <a:t> </a:t>
            </a:r>
          </a:p>
          <a:p>
            <a:r>
              <a:rPr lang="en-US" sz="2000" b="1" dirty="0"/>
              <a:t>– ant and grasshopper</a:t>
            </a:r>
          </a:p>
        </p:txBody>
      </p:sp>
      <p:sp>
        <p:nvSpPr>
          <p:cNvPr id="13" name="Rectangle 12"/>
          <p:cNvSpPr>
            <a:spLocks noChangeArrowheads="1"/>
          </p:cNvSpPr>
          <p:nvPr/>
        </p:nvSpPr>
        <p:spPr bwMode="auto">
          <a:xfrm>
            <a:off x="3200400" y="2209800"/>
            <a:ext cx="4572000" cy="708025"/>
          </a:xfrm>
          <a:prstGeom prst="rect">
            <a:avLst/>
          </a:prstGeom>
          <a:noFill/>
          <a:ln w="9525">
            <a:solidFill>
              <a:srgbClr val="FF0000"/>
            </a:solidFill>
            <a:miter lim="800000"/>
            <a:headEnd/>
            <a:tailEnd/>
          </a:ln>
        </p:spPr>
        <p:txBody>
          <a:bodyPr>
            <a:spAutoFit/>
          </a:bodyPr>
          <a:lstStyle/>
          <a:p>
            <a:r>
              <a:rPr lang="en-US" sz="2000" b="1"/>
              <a:t>“Little Red Riding Hood” Perrault</a:t>
            </a:r>
          </a:p>
          <a:p>
            <a:r>
              <a:rPr lang="en-US" sz="2000" b="1"/>
              <a:t>– Little Red Riding Hood and wolf</a:t>
            </a:r>
          </a:p>
        </p:txBody>
      </p:sp>
      <p:sp>
        <p:nvSpPr>
          <p:cNvPr id="14" name="Rectangle 13"/>
          <p:cNvSpPr>
            <a:spLocks noChangeArrowheads="1"/>
          </p:cNvSpPr>
          <p:nvPr/>
        </p:nvSpPr>
        <p:spPr bwMode="auto">
          <a:xfrm>
            <a:off x="3200400" y="4953000"/>
            <a:ext cx="4572000" cy="1016000"/>
          </a:xfrm>
          <a:prstGeom prst="rect">
            <a:avLst/>
          </a:prstGeom>
          <a:noFill/>
          <a:ln w="9525">
            <a:solidFill>
              <a:srgbClr val="0070C0"/>
            </a:solidFill>
            <a:miter lim="800000"/>
            <a:headEnd/>
            <a:tailEnd/>
          </a:ln>
        </p:spPr>
        <p:txBody>
          <a:bodyPr>
            <a:spAutoFit/>
          </a:bodyPr>
          <a:lstStyle/>
          <a:p>
            <a:r>
              <a:rPr lang="en-US" sz="2000" b="1" dirty="0"/>
              <a:t>“The Company of Wolves” by Angela Carter</a:t>
            </a:r>
          </a:p>
          <a:p>
            <a:r>
              <a:rPr lang="en-US" sz="2000" b="1" dirty="0"/>
              <a:t>– young woman and wolf-man</a:t>
            </a:r>
          </a:p>
        </p:txBody>
      </p:sp>
      <p:sp>
        <p:nvSpPr>
          <p:cNvPr id="10" name="Rectangle 9"/>
          <p:cNvSpPr>
            <a:spLocks noChangeArrowheads="1"/>
          </p:cNvSpPr>
          <p:nvPr/>
        </p:nvSpPr>
        <p:spPr bwMode="auto">
          <a:xfrm>
            <a:off x="3200400" y="3025775"/>
            <a:ext cx="4572000" cy="708025"/>
          </a:xfrm>
          <a:prstGeom prst="rect">
            <a:avLst/>
          </a:prstGeom>
          <a:noFill/>
          <a:ln w="9525">
            <a:solidFill>
              <a:srgbClr val="FF0000"/>
            </a:solidFill>
            <a:miter lim="800000"/>
            <a:headEnd/>
            <a:tailEnd/>
          </a:ln>
        </p:spPr>
        <p:txBody>
          <a:bodyPr>
            <a:spAutoFit/>
          </a:bodyPr>
          <a:lstStyle/>
          <a:p>
            <a:r>
              <a:rPr lang="en-US" sz="2000" b="1" dirty="0" smtClean="0"/>
              <a:t>“The Hummingbird” Unknown</a:t>
            </a:r>
            <a:endParaRPr lang="en-US" sz="2000" b="1" dirty="0"/>
          </a:p>
          <a:p>
            <a:r>
              <a:rPr lang="en-US" sz="2000" b="1" dirty="0"/>
              <a:t>– </a:t>
            </a:r>
            <a:r>
              <a:rPr lang="en-US" sz="2000" b="1" dirty="0" err="1" smtClean="0"/>
              <a:t>Alida</a:t>
            </a:r>
            <a:r>
              <a:rPr lang="en-US" sz="2000" b="1" dirty="0" smtClean="0"/>
              <a:t>, </a:t>
            </a:r>
            <a:r>
              <a:rPr lang="en-US" sz="2000" b="1" dirty="0" err="1" smtClean="0"/>
              <a:t>Taroo</a:t>
            </a:r>
            <a:endParaRPr lang="en-US" sz="2000" b="1" dirty="0"/>
          </a:p>
        </p:txBody>
      </p:sp>
      <p:sp>
        <p:nvSpPr>
          <p:cNvPr id="11" name="Rectangle 10"/>
          <p:cNvSpPr>
            <a:spLocks noChangeArrowheads="1"/>
          </p:cNvSpPr>
          <p:nvPr/>
        </p:nvSpPr>
        <p:spPr bwMode="auto">
          <a:xfrm>
            <a:off x="1038225" y="5997714"/>
            <a:ext cx="6734175" cy="707886"/>
          </a:xfrm>
          <a:prstGeom prst="rect">
            <a:avLst/>
          </a:prstGeom>
          <a:noFill/>
          <a:ln w="9525">
            <a:solidFill>
              <a:srgbClr val="0070C0"/>
            </a:solidFill>
            <a:miter lim="800000"/>
            <a:headEnd/>
            <a:tailEnd/>
          </a:ln>
        </p:spPr>
        <p:txBody>
          <a:bodyPr wrap="square">
            <a:spAutoFit/>
          </a:bodyPr>
          <a:lstStyle/>
          <a:p>
            <a:r>
              <a:rPr lang="en-US" sz="2000" b="1" dirty="0" smtClean="0"/>
              <a:t>“Eleven Thousand Virgins” </a:t>
            </a:r>
            <a:r>
              <a:rPr lang="en-US" sz="2000" b="1" dirty="0"/>
              <a:t>by </a:t>
            </a:r>
            <a:r>
              <a:rPr lang="en-US" sz="2000" b="1" dirty="0" err="1" smtClean="0"/>
              <a:t>Cayetano</a:t>
            </a:r>
            <a:r>
              <a:rPr lang="en-US" sz="2000" b="1" dirty="0" smtClean="0"/>
              <a:t> </a:t>
            </a:r>
            <a:r>
              <a:rPr lang="en-US" sz="2000" b="1" dirty="0" err="1" smtClean="0"/>
              <a:t>Coll</a:t>
            </a:r>
            <a:r>
              <a:rPr lang="en-US" sz="2000" b="1" dirty="0" smtClean="0"/>
              <a:t> y </a:t>
            </a:r>
            <a:r>
              <a:rPr lang="en-US" sz="2000" b="1" dirty="0" err="1" smtClean="0"/>
              <a:t>Toste</a:t>
            </a:r>
            <a:endParaRPr lang="en-US" sz="2000" b="1" dirty="0"/>
          </a:p>
          <a:p>
            <a:r>
              <a:rPr lang="en-US" sz="2000" b="1" dirty="0"/>
              <a:t>– </a:t>
            </a:r>
            <a:r>
              <a:rPr lang="en-US" sz="2000" b="1" dirty="0" smtClean="0"/>
              <a:t>Adm. </a:t>
            </a:r>
            <a:r>
              <a:rPr lang="en-US" sz="2000" b="1" dirty="0" err="1" smtClean="0"/>
              <a:t>Abercromby</a:t>
            </a:r>
            <a:r>
              <a:rPr lang="en-US" sz="2000" b="1" dirty="0" smtClean="0"/>
              <a:t> and Bishop </a:t>
            </a:r>
            <a:r>
              <a:rPr lang="en-US" sz="2000" b="1" dirty="0" err="1" smtClean="0"/>
              <a:t>Trespalacios</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Effect transition="in" filter="blinds(horizontal)">
                                      <p:cBhvr>
                                        <p:cTn id="28" dur="500"/>
                                        <p:tgtEl>
                                          <p:spTgt spid="9">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3" grpId="0" animBg="1"/>
      <p:bldP spid="14"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785813" y="3124200"/>
            <a:ext cx="996950" cy="461963"/>
          </a:xfrm>
          <a:prstGeom prst="rect">
            <a:avLst/>
          </a:prstGeom>
          <a:noFill/>
          <a:ln w="9525">
            <a:noFill/>
            <a:miter lim="800000"/>
            <a:headEnd/>
            <a:tailEnd/>
          </a:ln>
        </p:spPr>
        <p:txBody>
          <a:bodyPr wrap="none">
            <a:spAutoFit/>
          </a:bodyPr>
          <a:lstStyle/>
          <a:p>
            <a:r>
              <a:rPr lang="en-US" sz="2400" b="1">
                <a:solidFill>
                  <a:srgbClr val="FF0000"/>
                </a:solidFill>
              </a:rPr>
              <a:t>Title?</a:t>
            </a:r>
          </a:p>
        </p:txBody>
      </p:sp>
      <p:sp>
        <p:nvSpPr>
          <p:cNvPr id="4" name="TextBox 3"/>
          <p:cNvSpPr txBox="1">
            <a:spLocks noChangeArrowheads="1"/>
          </p:cNvSpPr>
          <p:nvPr/>
        </p:nvSpPr>
        <p:spPr bwMode="auto">
          <a:xfrm>
            <a:off x="3429000" y="3135313"/>
            <a:ext cx="4724400" cy="461962"/>
          </a:xfrm>
          <a:prstGeom prst="rect">
            <a:avLst/>
          </a:prstGeom>
          <a:noFill/>
          <a:ln w="9525">
            <a:noFill/>
            <a:miter lim="800000"/>
            <a:headEnd/>
            <a:tailEnd/>
          </a:ln>
        </p:spPr>
        <p:txBody>
          <a:bodyPr>
            <a:spAutoFit/>
          </a:bodyPr>
          <a:lstStyle/>
          <a:p>
            <a:r>
              <a:rPr lang="en-US" sz="2400" b="1">
                <a:solidFill>
                  <a:srgbClr val="FF0000"/>
                </a:solidFill>
              </a:rPr>
              <a:t>“The Company of Wolves”</a:t>
            </a:r>
          </a:p>
        </p:txBody>
      </p:sp>
      <p:sp>
        <p:nvSpPr>
          <p:cNvPr id="7172" name="TextBox 1"/>
          <p:cNvSpPr txBox="1">
            <a:spLocks noChangeArrowheads="1"/>
          </p:cNvSpPr>
          <p:nvPr/>
        </p:nvSpPr>
        <p:spPr bwMode="auto">
          <a:xfrm>
            <a:off x="609600" y="369888"/>
            <a:ext cx="6794500" cy="2247900"/>
          </a:xfrm>
          <a:prstGeom prst="rect">
            <a:avLst/>
          </a:prstGeom>
          <a:noFill/>
          <a:ln w="9525">
            <a:noFill/>
            <a:miter lim="800000"/>
            <a:headEnd/>
            <a:tailEnd/>
          </a:ln>
        </p:spPr>
        <p:txBody>
          <a:bodyPr>
            <a:spAutoFit/>
          </a:bodyPr>
          <a:lstStyle/>
          <a:p>
            <a:r>
              <a:rPr lang="en-US" sz="2800"/>
              <a:t>The girl burst out laughing; she knew she was nobody's meat. She laughed at him full in the face, she ripped off his shirt for him and flung it into the fire, in the fiery wake of her own discarded clothing.</a:t>
            </a:r>
          </a:p>
        </p:txBody>
      </p:sp>
      <p:sp>
        <p:nvSpPr>
          <p:cNvPr id="6" name="TextBox 5"/>
          <p:cNvSpPr txBox="1">
            <a:spLocks noChangeArrowheads="1"/>
          </p:cNvSpPr>
          <p:nvPr/>
        </p:nvSpPr>
        <p:spPr bwMode="auto">
          <a:xfrm>
            <a:off x="785813" y="3505200"/>
            <a:ext cx="1379537" cy="461963"/>
          </a:xfrm>
          <a:prstGeom prst="rect">
            <a:avLst/>
          </a:prstGeom>
          <a:noFill/>
          <a:ln w="9525">
            <a:noFill/>
            <a:miter lim="800000"/>
            <a:headEnd/>
            <a:tailEnd/>
          </a:ln>
        </p:spPr>
        <p:txBody>
          <a:bodyPr wrap="none">
            <a:spAutoFit/>
          </a:bodyPr>
          <a:lstStyle/>
          <a:p>
            <a:r>
              <a:rPr lang="en-US" sz="2400" b="1">
                <a:solidFill>
                  <a:srgbClr val="FF0000"/>
                </a:solidFill>
              </a:rPr>
              <a:t>Author?</a:t>
            </a:r>
          </a:p>
        </p:txBody>
      </p:sp>
      <p:sp>
        <p:nvSpPr>
          <p:cNvPr id="7" name="TextBox 6"/>
          <p:cNvSpPr txBox="1">
            <a:spLocks noChangeArrowheads="1"/>
          </p:cNvSpPr>
          <p:nvPr/>
        </p:nvSpPr>
        <p:spPr bwMode="auto">
          <a:xfrm>
            <a:off x="3605213" y="3505200"/>
            <a:ext cx="2203450" cy="461963"/>
          </a:xfrm>
          <a:prstGeom prst="rect">
            <a:avLst/>
          </a:prstGeom>
          <a:noFill/>
          <a:ln w="9525">
            <a:noFill/>
            <a:miter lim="800000"/>
            <a:headEnd/>
            <a:tailEnd/>
          </a:ln>
        </p:spPr>
        <p:txBody>
          <a:bodyPr wrap="none">
            <a:spAutoFit/>
          </a:bodyPr>
          <a:lstStyle/>
          <a:p>
            <a:r>
              <a:rPr lang="en-US" sz="2400" b="1">
                <a:solidFill>
                  <a:srgbClr val="FF0000"/>
                </a:solidFill>
              </a:rPr>
              <a:t>Angela Carter</a:t>
            </a:r>
          </a:p>
        </p:txBody>
      </p:sp>
      <p:sp>
        <p:nvSpPr>
          <p:cNvPr id="8" name="TextBox 7"/>
          <p:cNvSpPr txBox="1">
            <a:spLocks noChangeArrowheads="1"/>
          </p:cNvSpPr>
          <p:nvPr/>
        </p:nvSpPr>
        <p:spPr bwMode="auto">
          <a:xfrm>
            <a:off x="838200" y="4572000"/>
            <a:ext cx="1993900" cy="461963"/>
          </a:xfrm>
          <a:prstGeom prst="rect">
            <a:avLst/>
          </a:prstGeom>
          <a:noFill/>
          <a:ln w="9525">
            <a:noFill/>
            <a:miter lim="800000"/>
            <a:headEnd/>
            <a:tailEnd/>
          </a:ln>
        </p:spPr>
        <p:txBody>
          <a:bodyPr wrap="none">
            <a:spAutoFit/>
          </a:bodyPr>
          <a:lstStyle/>
          <a:p>
            <a:r>
              <a:rPr lang="en-US" sz="2400" b="1">
                <a:solidFill>
                  <a:srgbClr val="FF0000"/>
                </a:solidFill>
              </a:rPr>
              <a:t>Part of plot?</a:t>
            </a:r>
          </a:p>
        </p:txBody>
      </p:sp>
      <p:sp>
        <p:nvSpPr>
          <p:cNvPr id="9" name="TextBox 8"/>
          <p:cNvSpPr txBox="1">
            <a:spLocks noChangeArrowheads="1"/>
          </p:cNvSpPr>
          <p:nvPr/>
        </p:nvSpPr>
        <p:spPr bwMode="auto">
          <a:xfrm>
            <a:off x="3648075" y="4546600"/>
            <a:ext cx="3736975" cy="461963"/>
          </a:xfrm>
          <a:prstGeom prst="rect">
            <a:avLst/>
          </a:prstGeom>
          <a:noFill/>
          <a:ln w="9525">
            <a:noFill/>
            <a:miter lim="800000"/>
            <a:headEnd/>
            <a:tailEnd/>
          </a:ln>
        </p:spPr>
        <p:txBody>
          <a:bodyPr wrap="none">
            <a:spAutoFit/>
          </a:bodyPr>
          <a:lstStyle/>
          <a:p>
            <a:r>
              <a:rPr lang="en-US" sz="2400" b="1">
                <a:solidFill>
                  <a:srgbClr val="FF0000"/>
                </a:solidFill>
              </a:rPr>
              <a:t>Climax, or Falling action</a:t>
            </a:r>
          </a:p>
        </p:txBody>
      </p:sp>
      <p:sp>
        <p:nvSpPr>
          <p:cNvPr id="10" name="TextBox 9"/>
          <p:cNvSpPr txBox="1">
            <a:spLocks noChangeArrowheads="1"/>
          </p:cNvSpPr>
          <p:nvPr/>
        </p:nvSpPr>
        <p:spPr bwMode="auto">
          <a:xfrm>
            <a:off x="762000" y="4086225"/>
            <a:ext cx="2281238" cy="460375"/>
          </a:xfrm>
          <a:prstGeom prst="rect">
            <a:avLst/>
          </a:prstGeom>
          <a:noFill/>
          <a:ln w="9525">
            <a:noFill/>
            <a:miter lim="800000"/>
            <a:headEnd/>
            <a:tailEnd/>
          </a:ln>
        </p:spPr>
        <p:txBody>
          <a:bodyPr wrap="none">
            <a:spAutoFit/>
          </a:bodyPr>
          <a:lstStyle/>
          <a:p>
            <a:r>
              <a:rPr lang="en-US" sz="2400" b="1">
                <a:solidFill>
                  <a:srgbClr val="FF0000"/>
                </a:solidFill>
              </a:rPr>
              <a:t>Type of story?</a:t>
            </a:r>
          </a:p>
        </p:txBody>
      </p:sp>
      <p:sp>
        <p:nvSpPr>
          <p:cNvPr id="11" name="TextBox 10"/>
          <p:cNvSpPr txBox="1">
            <a:spLocks noChangeArrowheads="1"/>
          </p:cNvSpPr>
          <p:nvPr/>
        </p:nvSpPr>
        <p:spPr bwMode="auto">
          <a:xfrm>
            <a:off x="3581400" y="4038600"/>
            <a:ext cx="3822700" cy="461963"/>
          </a:xfrm>
          <a:prstGeom prst="rect">
            <a:avLst/>
          </a:prstGeom>
          <a:noFill/>
          <a:ln w="9525">
            <a:noFill/>
            <a:miter lim="800000"/>
            <a:headEnd/>
            <a:tailEnd/>
          </a:ln>
        </p:spPr>
        <p:txBody>
          <a:bodyPr wrap="none">
            <a:spAutoFit/>
          </a:bodyPr>
          <a:lstStyle/>
          <a:p>
            <a:r>
              <a:rPr lang="en-US" sz="2400" b="1">
                <a:solidFill>
                  <a:srgbClr val="FF0000"/>
                </a:solidFill>
              </a:rPr>
              <a:t>Modern fairy tale / gothic</a:t>
            </a:r>
          </a:p>
        </p:txBody>
      </p:sp>
      <p:sp>
        <p:nvSpPr>
          <p:cNvPr id="12" name="TextBox 11"/>
          <p:cNvSpPr txBox="1">
            <a:spLocks noChangeArrowheads="1"/>
          </p:cNvSpPr>
          <p:nvPr/>
        </p:nvSpPr>
        <p:spPr bwMode="auto">
          <a:xfrm>
            <a:off x="838200" y="5024438"/>
            <a:ext cx="1516063" cy="461962"/>
          </a:xfrm>
          <a:prstGeom prst="rect">
            <a:avLst/>
          </a:prstGeom>
          <a:noFill/>
          <a:ln w="9525">
            <a:noFill/>
            <a:miter lim="800000"/>
            <a:headEnd/>
            <a:tailEnd/>
          </a:ln>
        </p:spPr>
        <p:txBody>
          <a:bodyPr wrap="none">
            <a:spAutoFit/>
          </a:bodyPr>
          <a:lstStyle/>
          <a:p>
            <a:r>
              <a:rPr lang="en-US" sz="2400" b="1">
                <a:solidFill>
                  <a:srgbClr val="FF0000"/>
                </a:solidFill>
              </a:rPr>
              <a:t>Conflict?</a:t>
            </a:r>
          </a:p>
        </p:txBody>
      </p:sp>
      <p:sp>
        <p:nvSpPr>
          <p:cNvPr id="13" name="TextBox 12"/>
          <p:cNvSpPr txBox="1">
            <a:spLocks noChangeArrowheads="1"/>
          </p:cNvSpPr>
          <p:nvPr/>
        </p:nvSpPr>
        <p:spPr bwMode="auto">
          <a:xfrm>
            <a:off x="2667000" y="5029200"/>
            <a:ext cx="5715000" cy="830263"/>
          </a:xfrm>
          <a:prstGeom prst="rect">
            <a:avLst/>
          </a:prstGeom>
          <a:noFill/>
          <a:ln w="9525">
            <a:noFill/>
            <a:miter lim="800000"/>
            <a:headEnd/>
            <a:tailEnd/>
          </a:ln>
        </p:spPr>
        <p:txBody>
          <a:bodyPr>
            <a:spAutoFit/>
          </a:bodyPr>
          <a:lstStyle/>
          <a:p>
            <a:r>
              <a:rPr lang="en-US" sz="2400" b="1">
                <a:solidFill>
                  <a:srgbClr val="FF0000"/>
                </a:solidFill>
              </a:rPr>
              <a:t>Character vs. character</a:t>
            </a:r>
          </a:p>
          <a:p>
            <a:r>
              <a:rPr lang="en-US" sz="2400" b="1">
                <a:solidFill>
                  <a:srgbClr val="FF0000"/>
                </a:solidFill>
              </a:rPr>
              <a:t>young female vs. predatory male</a:t>
            </a:r>
          </a:p>
        </p:txBody>
      </p:sp>
      <p:sp>
        <p:nvSpPr>
          <p:cNvPr id="14" name="TextBox 13"/>
          <p:cNvSpPr txBox="1">
            <a:spLocks noChangeArrowheads="1"/>
          </p:cNvSpPr>
          <p:nvPr/>
        </p:nvSpPr>
        <p:spPr bwMode="auto">
          <a:xfrm>
            <a:off x="838200" y="5867400"/>
            <a:ext cx="1960563" cy="461963"/>
          </a:xfrm>
          <a:prstGeom prst="rect">
            <a:avLst/>
          </a:prstGeom>
          <a:noFill/>
          <a:ln w="9525">
            <a:noFill/>
            <a:miter lim="800000"/>
            <a:headEnd/>
            <a:tailEnd/>
          </a:ln>
        </p:spPr>
        <p:txBody>
          <a:bodyPr wrap="none">
            <a:spAutoFit/>
          </a:bodyPr>
          <a:lstStyle/>
          <a:p>
            <a:r>
              <a:rPr lang="en-US" sz="2400" b="1">
                <a:solidFill>
                  <a:srgbClr val="FF0000"/>
                </a:solidFill>
              </a:rPr>
              <a:t>Resolution?</a:t>
            </a:r>
          </a:p>
        </p:txBody>
      </p:sp>
      <p:sp>
        <p:nvSpPr>
          <p:cNvPr id="16" name="TextBox 15"/>
          <p:cNvSpPr txBox="1">
            <a:spLocks noChangeArrowheads="1"/>
          </p:cNvSpPr>
          <p:nvPr/>
        </p:nvSpPr>
        <p:spPr bwMode="auto">
          <a:xfrm>
            <a:off x="3754438" y="5867400"/>
            <a:ext cx="4114800" cy="461963"/>
          </a:xfrm>
          <a:prstGeom prst="rect">
            <a:avLst/>
          </a:prstGeom>
          <a:noFill/>
          <a:ln w="9525">
            <a:noFill/>
            <a:miter lim="800000"/>
            <a:headEnd/>
            <a:tailEnd/>
          </a:ln>
        </p:spPr>
        <p:txBody>
          <a:bodyPr wrap="none">
            <a:spAutoFit/>
          </a:bodyPr>
          <a:lstStyle/>
          <a:p>
            <a:r>
              <a:rPr lang="en-US" sz="2400" b="1">
                <a:solidFill>
                  <a:srgbClr val="FF0000"/>
                </a:solidFill>
              </a:rPr>
              <a:t>She seduces the wolf/man.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blinds(horizontal)">
                                      <p:cBhvr>
                                        <p:cTn id="27" dur="500"/>
                                        <p:tgtEl>
                                          <p:spTgt spid="1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blinds(horizontal)">
                                      <p:cBhvr>
                                        <p:cTn id="32" dur="500"/>
                                        <p:tgtEl>
                                          <p:spTgt spid="1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blinds(horizontal)">
                                      <p:cBhvr>
                                        <p:cTn id="37" dur="5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blinds(horizontal)">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blinds(horizontal)">
                                      <p:cBhvr>
                                        <p:cTn id="47" dur="500"/>
                                        <p:tgtEl>
                                          <p:spTgt spid="1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3">
                                            <p:txEl>
                                              <p:pRg st="1" end="1"/>
                                            </p:txEl>
                                          </p:spTgt>
                                        </p:tgtEl>
                                        <p:attrNameLst>
                                          <p:attrName>style.visibility</p:attrName>
                                        </p:attrNameLst>
                                      </p:cBhvr>
                                      <p:to>
                                        <p:strVal val="visible"/>
                                      </p:to>
                                    </p:set>
                                    <p:animEffect transition="in" filter="blinds(horizontal)">
                                      <p:cBhvr>
                                        <p:cTn id="52" dur="500"/>
                                        <p:tgtEl>
                                          <p:spTgt spid="13">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3">
                                            <p:txEl>
                                              <p:pRg st="0" end="0"/>
                                            </p:txEl>
                                          </p:spTgt>
                                        </p:tgtEl>
                                        <p:attrNameLst>
                                          <p:attrName>style.visibility</p:attrName>
                                        </p:attrNameLst>
                                      </p:cBhvr>
                                      <p:to>
                                        <p:strVal val="visible"/>
                                      </p:to>
                                    </p:set>
                                    <p:animEffect transition="in" filter="blinds(horizontal)">
                                      <p:cBhvr>
                                        <p:cTn id="57" dur="500"/>
                                        <p:tgtEl>
                                          <p:spTgt spid="13">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4">
                                            <p:txEl>
                                              <p:pRg st="0" end="0"/>
                                            </p:txEl>
                                          </p:spTgt>
                                        </p:tgtEl>
                                        <p:attrNameLst>
                                          <p:attrName>style.visibility</p:attrName>
                                        </p:attrNameLst>
                                      </p:cBhvr>
                                      <p:to>
                                        <p:strVal val="visible"/>
                                      </p:to>
                                    </p:set>
                                    <p:animEffect transition="in" filter="blinds(horizontal)">
                                      <p:cBhvr>
                                        <p:cTn id="62" dur="500"/>
                                        <p:tgtEl>
                                          <p:spTgt spid="14">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6">
                                            <p:txEl>
                                              <p:pRg st="0" end="0"/>
                                            </p:txEl>
                                          </p:spTgt>
                                        </p:tgtEl>
                                        <p:attrNameLst>
                                          <p:attrName>style.visibility</p:attrName>
                                        </p:attrNameLst>
                                      </p:cBhvr>
                                      <p:to>
                                        <p:strVal val="visible"/>
                                      </p:to>
                                    </p:set>
                                    <p:animEffect transition="in" filter="blinds(horizontal)">
                                      <p:cBhvr>
                                        <p:cTn id="67"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plot  analysis:</a:t>
            </a:r>
            <a:endParaRPr lang="en-US" dirty="0"/>
          </a:p>
        </p:txBody>
      </p:sp>
      <p:sp>
        <p:nvSpPr>
          <p:cNvPr id="15363" name="TextBox 2"/>
          <p:cNvSpPr txBox="1">
            <a:spLocks noChangeArrowheads="1"/>
          </p:cNvSpPr>
          <p:nvPr/>
        </p:nvSpPr>
        <p:spPr bwMode="auto">
          <a:xfrm>
            <a:off x="201613" y="762000"/>
            <a:ext cx="7696200" cy="1384300"/>
          </a:xfrm>
          <a:prstGeom prst="rect">
            <a:avLst/>
          </a:prstGeom>
          <a:noFill/>
          <a:ln w="9525">
            <a:noFill/>
            <a:miter lim="800000"/>
            <a:headEnd/>
            <a:tailEnd/>
          </a:ln>
        </p:spPr>
        <p:txBody>
          <a:bodyPr>
            <a:spAutoFit/>
          </a:bodyPr>
          <a:lstStyle/>
          <a:p>
            <a:r>
              <a:rPr lang="en-US" sz="2800" b="1">
                <a:latin typeface="Trebuchet MS" pitchFamily="34" charset="0"/>
              </a:rPr>
              <a:t>Examples of:</a:t>
            </a:r>
          </a:p>
          <a:p>
            <a:endParaRPr lang="en-US" sz="2800">
              <a:latin typeface="Trebuchet MS" pitchFamily="34" charset="0"/>
            </a:endParaRPr>
          </a:p>
          <a:p>
            <a:endParaRPr lang="en-US" sz="2800" b="1">
              <a:latin typeface="Trebuchet MS" pitchFamily="34" charset="0"/>
            </a:endParaRPr>
          </a:p>
        </p:txBody>
      </p:sp>
      <p:sp>
        <p:nvSpPr>
          <p:cNvPr id="7" name="TextBox 6"/>
          <p:cNvSpPr txBox="1">
            <a:spLocks noChangeArrowheads="1"/>
          </p:cNvSpPr>
          <p:nvPr/>
        </p:nvSpPr>
        <p:spPr bwMode="auto">
          <a:xfrm>
            <a:off x="344488" y="2808288"/>
            <a:ext cx="1381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Climax?</a:t>
            </a:r>
          </a:p>
        </p:txBody>
      </p:sp>
      <p:sp>
        <p:nvSpPr>
          <p:cNvPr id="3" name="Rectangle 2"/>
          <p:cNvSpPr>
            <a:spLocks noChangeArrowheads="1"/>
          </p:cNvSpPr>
          <p:nvPr/>
        </p:nvSpPr>
        <p:spPr bwMode="auto">
          <a:xfrm>
            <a:off x="3048000" y="1143000"/>
            <a:ext cx="4572000" cy="708025"/>
          </a:xfrm>
          <a:prstGeom prst="rect">
            <a:avLst/>
          </a:prstGeom>
          <a:noFill/>
          <a:ln w="9525">
            <a:solidFill>
              <a:srgbClr val="FF0000"/>
            </a:solidFill>
            <a:miter lim="800000"/>
            <a:headEnd/>
            <a:tailEnd/>
          </a:ln>
        </p:spPr>
        <p:txBody>
          <a:bodyPr>
            <a:spAutoFit/>
          </a:bodyPr>
          <a:lstStyle/>
          <a:p>
            <a:r>
              <a:rPr lang="en-US" sz="2000" b="1"/>
              <a:t>“Ant &amp; Grasshopper” Aesop </a:t>
            </a:r>
          </a:p>
          <a:p>
            <a:r>
              <a:rPr lang="en-US" sz="2000" b="1"/>
              <a:t>grasshopper comes to ant for food</a:t>
            </a:r>
          </a:p>
        </p:txBody>
      </p:sp>
      <p:sp>
        <p:nvSpPr>
          <p:cNvPr id="13" name="Rectangle 12"/>
          <p:cNvSpPr>
            <a:spLocks noChangeArrowheads="1"/>
          </p:cNvSpPr>
          <p:nvPr/>
        </p:nvSpPr>
        <p:spPr bwMode="auto">
          <a:xfrm>
            <a:off x="3048000" y="2057400"/>
            <a:ext cx="4572000" cy="708025"/>
          </a:xfrm>
          <a:prstGeom prst="rect">
            <a:avLst/>
          </a:prstGeom>
          <a:noFill/>
          <a:ln w="9525">
            <a:solidFill>
              <a:srgbClr val="FF0000"/>
            </a:solidFill>
            <a:miter lim="800000"/>
            <a:headEnd/>
            <a:tailEnd/>
          </a:ln>
        </p:spPr>
        <p:txBody>
          <a:bodyPr>
            <a:spAutoFit/>
          </a:bodyPr>
          <a:lstStyle/>
          <a:p>
            <a:r>
              <a:rPr lang="en-US" sz="2000" b="1"/>
              <a:t>“Little Red Riding Hood” Perrault</a:t>
            </a:r>
          </a:p>
          <a:p>
            <a:r>
              <a:rPr lang="en-US" sz="2000" b="1"/>
              <a:t>wolf eats little Red Riding Hood</a:t>
            </a:r>
          </a:p>
        </p:txBody>
      </p:sp>
      <p:sp>
        <p:nvSpPr>
          <p:cNvPr id="10" name="Rectangle 9"/>
          <p:cNvSpPr>
            <a:spLocks noChangeArrowheads="1"/>
          </p:cNvSpPr>
          <p:nvPr/>
        </p:nvSpPr>
        <p:spPr bwMode="auto">
          <a:xfrm>
            <a:off x="3048000" y="3041727"/>
            <a:ext cx="4572000" cy="708025"/>
          </a:xfrm>
          <a:prstGeom prst="rect">
            <a:avLst/>
          </a:prstGeom>
          <a:noFill/>
          <a:ln w="9525">
            <a:solidFill>
              <a:srgbClr val="FF0000"/>
            </a:solidFill>
            <a:miter lim="800000"/>
            <a:headEnd/>
            <a:tailEnd/>
          </a:ln>
        </p:spPr>
        <p:txBody>
          <a:bodyPr>
            <a:spAutoFit/>
          </a:bodyPr>
          <a:lstStyle/>
          <a:p>
            <a:r>
              <a:rPr lang="en-US" sz="2000" b="1"/>
              <a:t>“Ant &amp; Grasshopper” Grosshans</a:t>
            </a:r>
          </a:p>
          <a:p>
            <a:r>
              <a:rPr lang="en-US" sz="2000" b="1"/>
              <a:t>ant &amp; grasshopper die</a:t>
            </a:r>
          </a:p>
        </p:txBody>
      </p:sp>
      <p:sp>
        <p:nvSpPr>
          <p:cNvPr id="11" name="Rectangle 10"/>
          <p:cNvSpPr>
            <a:spLocks noChangeArrowheads="1"/>
          </p:cNvSpPr>
          <p:nvPr/>
        </p:nvSpPr>
        <p:spPr bwMode="auto">
          <a:xfrm>
            <a:off x="3048000" y="3886200"/>
            <a:ext cx="4572000" cy="1016000"/>
          </a:xfrm>
          <a:prstGeom prst="rect">
            <a:avLst/>
          </a:prstGeom>
          <a:noFill/>
          <a:ln w="9525">
            <a:solidFill>
              <a:srgbClr val="FF0000"/>
            </a:solidFill>
            <a:miter lim="800000"/>
            <a:headEnd/>
            <a:tailEnd/>
          </a:ln>
        </p:spPr>
        <p:txBody>
          <a:bodyPr>
            <a:spAutoFit/>
          </a:bodyPr>
          <a:lstStyle/>
          <a:p>
            <a:r>
              <a:rPr lang="en-US" sz="2000" b="1"/>
              <a:t>“The Company of Wolves” Carter</a:t>
            </a:r>
          </a:p>
          <a:p>
            <a:r>
              <a:rPr lang="en-US" sz="2000" b="1"/>
              <a:t>young woman seduces wolf-man</a:t>
            </a:r>
          </a:p>
          <a:p>
            <a:endParaRPr lang="en-US" sz="2000" b="1"/>
          </a:p>
        </p:txBody>
      </p:sp>
      <p:sp>
        <p:nvSpPr>
          <p:cNvPr id="12" name="TextBox 11"/>
          <p:cNvSpPr txBox="1">
            <a:spLocks noChangeArrowheads="1"/>
          </p:cNvSpPr>
          <p:nvPr/>
        </p:nvSpPr>
        <p:spPr bwMode="auto">
          <a:xfrm>
            <a:off x="228600" y="3424238"/>
            <a:ext cx="2590800" cy="1200150"/>
          </a:xfrm>
          <a:prstGeom prst="rect">
            <a:avLst/>
          </a:prstGeom>
          <a:noFill/>
          <a:ln w="9525">
            <a:noFill/>
            <a:miter lim="800000"/>
            <a:headEnd/>
            <a:tailEnd/>
          </a:ln>
        </p:spPr>
        <p:txBody>
          <a:bodyPr>
            <a:spAutoFit/>
          </a:bodyPr>
          <a:lstStyle/>
          <a:p>
            <a:r>
              <a:rPr lang="en-US" sz="2400" b="1">
                <a:solidFill>
                  <a:srgbClr val="0070C0"/>
                </a:solidFill>
              </a:rPr>
              <a:t>the highest point of action, final struggle.</a:t>
            </a:r>
          </a:p>
        </p:txBody>
      </p:sp>
      <p:sp>
        <p:nvSpPr>
          <p:cNvPr id="14" name="Rectangle 13"/>
          <p:cNvSpPr>
            <a:spLocks noChangeArrowheads="1"/>
          </p:cNvSpPr>
          <p:nvPr/>
        </p:nvSpPr>
        <p:spPr bwMode="auto">
          <a:xfrm>
            <a:off x="2097703" y="5842337"/>
            <a:ext cx="5819775" cy="1015663"/>
          </a:xfrm>
          <a:prstGeom prst="rect">
            <a:avLst/>
          </a:prstGeom>
          <a:noFill/>
          <a:ln w="9525">
            <a:solidFill>
              <a:srgbClr val="0070C0"/>
            </a:solidFill>
            <a:miter lim="800000"/>
            <a:headEnd/>
            <a:tailEnd/>
          </a:ln>
        </p:spPr>
        <p:txBody>
          <a:bodyPr wrap="square">
            <a:spAutoFit/>
          </a:bodyPr>
          <a:lstStyle/>
          <a:p>
            <a:r>
              <a:rPr lang="en-US" sz="2000" b="1" dirty="0" smtClean="0"/>
              <a:t>“Eleven Thousand Virgins” </a:t>
            </a:r>
          </a:p>
          <a:p>
            <a:r>
              <a:rPr lang="en-US" sz="2000" b="1" dirty="0" smtClean="0"/>
              <a:t>by </a:t>
            </a:r>
            <a:r>
              <a:rPr lang="en-US" sz="2000" b="1" dirty="0" err="1" smtClean="0"/>
              <a:t>Cayetano</a:t>
            </a:r>
            <a:r>
              <a:rPr lang="en-US" sz="2000" b="1" dirty="0" smtClean="0"/>
              <a:t> </a:t>
            </a:r>
            <a:r>
              <a:rPr lang="en-US" sz="2000" b="1" dirty="0" err="1" smtClean="0"/>
              <a:t>Coll</a:t>
            </a:r>
            <a:r>
              <a:rPr lang="en-US" sz="2000" b="1" dirty="0" smtClean="0"/>
              <a:t> y </a:t>
            </a:r>
            <a:r>
              <a:rPr lang="en-US" sz="2000" b="1" dirty="0" err="1" smtClean="0"/>
              <a:t>Toste</a:t>
            </a:r>
            <a:endParaRPr lang="en-US" sz="2000" b="1" dirty="0"/>
          </a:p>
          <a:p>
            <a:r>
              <a:rPr lang="en-US" sz="2000" b="1" dirty="0"/>
              <a:t>– </a:t>
            </a:r>
            <a:r>
              <a:rPr lang="en-US" sz="2000" b="1" dirty="0" smtClean="0"/>
              <a:t>Adm. </a:t>
            </a:r>
            <a:r>
              <a:rPr lang="en-US" sz="2000" b="1" dirty="0" err="1" smtClean="0"/>
              <a:t>Abercromby</a:t>
            </a:r>
            <a:r>
              <a:rPr lang="en-US" sz="2000" b="1" dirty="0" smtClean="0"/>
              <a:t> abandons the island</a:t>
            </a:r>
            <a:endParaRPr lang="en-US" sz="2000" b="1" dirty="0"/>
          </a:p>
        </p:txBody>
      </p:sp>
      <p:sp>
        <p:nvSpPr>
          <p:cNvPr id="15" name="Rectangle 14"/>
          <p:cNvSpPr>
            <a:spLocks noChangeArrowheads="1"/>
          </p:cNvSpPr>
          <p:nvPr/>
        </p:nvSpPr>
        <p:spPr bwMode="auto">
          <a:xfrm>
            <a:off x="2057400" y="4927600"/>
            <a:ext cx="4572000" cy="1323439"/>
          </a:xfrm>
          <a:prstGeom prst="rect">
            <a:avLst/>
          </a:prstGeom>
          <a:noFill/>
          <a:ln w="9525">
            <a:solidFill>
              <a:srgbClr val="FF0000"/>
            </a:solidFill>
            <a:miter lim="800000"/>
            <a:headEnd/>
            <a:tailEnd/>
          </a:ln>
        </p:spPr>
        <p:txBody>
          <a:bodyPr>
            <a:spAutoFit/>
          </a:bodyPr>
          <a:lstStyle/>
          <a:p>
            <a:r>
              <a:rPr lang="en-US" sz="2000" b="1" dirty="0" smtClean="0"/>
              <a:t>“The Hummingbird” Unknown</a:t>
            </a:r>
            <a:endParaRPr lang="en-US" sz="2000" b="1" dirty="0"/>
          </a:p>
          <a:p>
            <a:r>
              <a:rPr lang="en-US" sz="2000" b="1" dirty="0" err="1" smtClean="0"/>
              <a:t>Alida</a:t>
            </a:r>
            <a:r>
              <a:rPr lang="en-US" sz="2000" b="1" dirty="0" smtClean="0"/>
              <a:t> turned into a flower / or </a:t>
            </a:r>
            <a:r>
              <a:rPr lang="en-US" sz="2000" b="1" dirty="0" err="1" smtClean="0"/>
              <a:t>Taroo</a:t>
            </a:r>
            <a:r>
              <a:rPr lang="en-US" sz="2000" b="1" dirty="0" smtClean="0"/>
              <a:t> turned into a hummingbird</a:t>
            </a:r>
            <a:endParaRPr lang="en-US" sz="2000" b="1" dirty="0"/>
          </a:p>
          <a:p>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blinds(horizontal)">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5">
                                            <p:txEl>
                                              <p:pRg st="0" end="0"/>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0" grpId="0" animBg="1"/>
      <p:bldP spid="11" grpId="0" animBg="1"/>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Personal response</a:t>
            </a:r>
            <a:endParaRPr lang="en-US" dirty="0"/>
          </a:p>
        </p:txBody>
      </p:sp>
      <p:sp>
        <p:nvSpPr>
          <p:cNvPr id="16387" name="TextBox 2"/>
          <p:cNvSpPr txBox="1">
            <a:spLocks noChangeArrowheads="1"/>
          </p:cNvSpPr>
          <p:nvPr/>
        </p:nvSpPr>
        <p:spPr bwMode="auto">
          <a:xfrm>
            <a:off x="533400" y="1030288"/>
            <a:ext cx="7696200" cy="954107"/>
          </a:xfrm>
          <a:prstGeom prst="rect">
            <a:avLst/>
          </a:prstGeom>
          <a:noFill/>
          <a:ln w="9525">
            <a:noFill/>
            <a:miter lim="800000"/>
            <a:headEnd/>
            <a:tailEnd/>
          </a:ln>
        </p:spPr>
        <p:txBody>
          <a:bodyPr>
            <a:spAutoFit/>
          </a:bodyPr>
          <a:lstStyle/>
          <a:p>
            <a:r>
              <a:rPr lang="en-US" sz="2800" b="1" dirty="0">
                <a:latin typeface="Trebuchet MS" pitchFamily="34" charset="0"/>
              </a:rPr>
              <a:t>Which story did you like </a:t>
            </a:r>
            <a:r>
              <a:rPr lang="en-US" sz="2800" b="1" u="sng" dirty="0">
                <a:latin typeface="Trebuchet MS" pitchFamily="34" charset="0"/>
              </a:rPr>
              <a:t>the most</a:t>
            </a:r>
            <a:r>
              <a:rPr lang="en-US" sz="2800" b="1" dirty="0">
                <a:latin typeface="Trebuchet MS" pitchFamily="34" charset="0"/>
              </a:rPr>
              <a:t>?  Why?</a:t>
            </a:r>
          </a:p>
          <a:p>
            <a:endParaRPr lang="en-US" sz="2800" b="1" dirty="0">
              <a:latin typeface="Trebuchet MS" pitchFamily="34" charset="0"/>
            </a:endParaRPr>
          </a:p>
        </p:txBody>
      </p:sp>
      <p:sp>
        <p:nvSpPr>
          <p:cNvPr id="3" name="Rectangle 2"/>
          <p:cNvSpPr>
            <a:spLocks noChangeArrowheads="1"/>
          </p:cNvSpPr>
          <p:nvPr/>
        </p:nvSpPr>
        <p:spPr bwMode="auto">
          <a:xfrm>
            <a:off x="609600" y="1600200"/>
            <a:ext cx="5334000" cy="708025"/>
          </a:xfrm>
          <a:prstGeom prst="rect">
            <a:avLst/>
          </a:prstGeom>
          <a:noFill/>
          <a:ln w="9525">
            <a:solidFill>
              <a:srgbClr val="FF0000"/>
            </a:solidFill>
            <a:miter lim="800000"/>
            <a:headEnd/>
            <a:tailEnd/>
          </a:ln>
        </p:spPr>
        <p:txBody>
          <a:bodyPr>
            <a:spAutoFit/>
          </a:bodyPr>
          <a:lstStyle/>
          <a:p>
            <a:r>
              <a:rPr lang="en-US" sz="2000" b="1" dirty="0"/>
              <a:t>“Ant &amp; Grasshopper” Aesop </a:t>
            </a:r>
          </a:p>
          <a:p>
            <a:r>
              <a:rPr lang="en-US" sz="2000" b="1" dirty="0"/>
              <a:t>Traditional fable</a:t>
            </a:r>
          </a:p>
        </p:txBody>
      </p:sp>
      <p:sp>
        <p:nvSpPr>
          <p:cNvPr id="13" name="Rectangle 12"/>
          <p:cNvSpPr>
            <a:spLocks noChangeArrowheads="1"/>
          </p:cNvSpPr>
          <p:nvPr/>
        </p:nvSpPr>
        <p:spPr bwMode="auto">
          <a:xfrm>
            <a:off x="609600" y="2438400"/>
            <a:ext cx="5284787" cy="708025"/>
          </a:xfrm>
          <a:prstGeom prst="rect">
            <a:avLst/>
          </a:prstGeom>
          <a:noFill/>
          <a:ln w="9525">
            <a:solidFill>
              <a:srgbClr val="FF0000"/>
            </a:solidFill>
            <a:miter lim="800000"/>
            <a:headEnd/>
            <a:tailEnd/>
          </a:ln>
        </p:spPr>
        <p:txBody>
          <a:bodyPr>
            <a:spAutoFit/>
          </a:bodyPr>
          <a:lstStyle/>
          <a:p>
            <a:r>
              <a:rPr lang="en-US" sz="2000" b="1"/>
              <a:t>“Little Red Riding Hood” Charles Perrault</a:t>
            </a:r>
          </a:p>
          <a:p>
            <a:r>
              <a:rPr lang="en-US" sz="2000" b="1"/>
              <a:t>Traditional fairy tale</a:t>
            </a:r>
          </a:p>
        </p:txBody>
      </p:sp>
      <p:sp>
        <p:nvSpPr>
          <p:cNvPr id="10" name="Rectangle 9"/>
          <p:cNvSpPr>
            <a:spLocks noChangeArrowheads="1"/>
          </p:cNvSpPr>
          <p:nvPr/>
        </p:nvSpPr>
        <p:spPr bwMode="auto">
          <a:xfrm>
            <a:off x="609600" y="3276600"/>
            <a:ext cx="5334000" cy="708025"/>
          </a:xfrm>
          <a:prstGeom prst="rect">
            <a:avLst/>
          </a:prstGeom>
          <a:noFill/>
          <a:ln w="9525">
            <a:solidFill>
              <a:srgbClr val="FF0000"/>
            </a:solidFill>
            <a:miter lim="800000"/>
            <a:headEnd/>
            <a:tailEnd/>
          </a:ln>
        </p:spPr>
        <p:txBody>
          <a:bodyPr>
            <a:spAutoFit/>
          </a:bodyPr>
          <a:lstStyle/>
          <a:p>
            <a:r>
              <a:rPr lang="en-US" sz="2000" b="1"/>
              <a:t>“Ant &amp; Grasshopper” Geoffrey Grosshans</a:t>
            </a:r>
          </a:p>
          <a:p>
            <a:r>
              <a:rPr lang="en-US" sz="2000" b="1"/>
              <a:t>Modern fable</a:t>
            </a:r>
          </a:p>
        </p:txBody>
      </p:sp>
      <p:sp>
        <p:nvSpPr>
          <p:cNvPr id="11" name="Rectangle 10"/>
          <p:cNvSpPr>
            <a:spLocks noChangeArrowheads="1"/>
          </p:cNvSpPr>
          <p:nvPr/>
        </p:nvSpPr>
        <p:spPr bwMode="auto">
          <a:xfrm>
            <a:off x="622300" y="4114800"/>
            <a:ext cx="5321300" cy="708025"/>
          </a:xfrm>
          <a:prstGeom prst="rect">
            <a:avLst/>
          </a:prstGeom>
          <a:noFill/>
          <a:ln w="9525">
            <a:solidFill>
              <a:srgbClr val="FF0000"/>
            </a:solidFill>
            <a:miter lim="800000"/>
            <a:headEnd/>
            <a:tailEnd/>
          </a:ln>
        </p:spPr>
        <p:txBody>
          <a:bodyPr>
            <a:spAutoFit/>
          </a:bodyPr>
          <a:lstStyle/>
          <a:p>
            <a:r>
              <a:rPr lang="en-US" sz="2000" b="1"/>
              <a:t>“The Company of Wolves” Angela Carter</a:t>
            </a:r>
          </a:p>
          <a:p>
            <a:r>
              <a:rPr lang="en-US" sz="2000" b="1"/>
              <a:t>Modern fairy tale / gothic</a:t>
            </a:r>
          </a:p>
        </p:txBody>
      </p:sp>
      <p:sp>
        <p:nvSpPr>
          <p:cNvPr id="8" name="Rectangle 7"/>
          <p:cNvSpPr>
            <a:spLocks noChangeArrowheads="1"/>
          </p:cNvSpPr>
          <p:nvPr/>
        </p:nvSpPr>
        <p:spPr bwMode="auto">
          <a:xfrm>
            <a:off x="609600" y="5842337"/>
            <a:ext cx="5819775" cy="1015663"/>
          </a:xfrm>
          <a:prstGeom prst="rect">
            <a:avLst/>
          </a:prstGeom>
          <a:noFill/>
          <a:ln w="9525">
            <a:solidFill>
              <a:srgbClr val="0070C0"/>
            </a:solidFill>
            <a:miter lim="800000"/>
            <a:headEnd/>
            <a:tailEnd/>
          </a:ln>
        </p:spPr>
        <p:txBody>
          <a:bodyPr wrap="square">
            <a:spAutoFit/>
          </a:bodyPr>
          <a:lstStyle/>
          <a:p>
            <a:r>
              <a:rPr lang="en-US" sz="2000" b="1" dirty="0" smtClean="0"/>
              <a:t>“Eleven Thousand Virgins” </a:t>
            </a:r>
          </a:p>
          <a:p>
            <a:r>
              <a:rPr lang="en-US" sz="2000" b="1" dirty="0" smtClean="0"/>
              <a:t>by </a:t>
            </a:r>
            <a:r>
              <a:rPr lang="en-US" sz="2000" b="1" dirty="0" err="1" smtClean="0"/>
              <a:t>Cayetano</a:t>
            </a:r>
            <a:r>
              <a:rPr lang="en-US" sz="2000" b="1" dirty="0" smtClean="0"/>
              <a:t> </a:t>
            </a:r>
            <a:r>
              <a:rPr lang="en-US" sz="2000" b="1" dirty="0" err="1" smtClean="0"/>
              <a:t>Coll</a:t>
            </a:r>
            <a:r>
              <a:rPr lang="en-US" sz="2000" b="1" dirty="0" smtClean="0"/>
              <a:t> y </a:t>
            </a:r>
            <a:r>
              <a:rPr lang="en-US" sz="2000" b="1" dirty="0" err="1" smtClean="0"/>
              <a:t>Toste</a:t>
            </a:r>
            <a:endParaRPr lang="en-US" sz="2000" b="1" dirty="0"/>
          </a:p>
          <a:p>
            <a:r>
              <a:rPr lang="en-US" sz="2000" b="1" dirty="0" smtClean="0"/>
              <a:t>legend</a:t>
            </a:r>
            <a:endParaRPr lang="en-US" sz="2000" b="1" dirty="0"/>
          </a:p>
        </p:txBody>
      </p:sp>
      <p:sp>
        <p:nvSpPr>
          <p:cNvPr id="9" name="Rectangle 8"/>
          <p:cNvSpPr>
            <a:spLocks noChangeArrowheads="1"/>
          </p:cNvSpPr>
          <p:nvPr/>
        </p:nvSpPr>
        <p:spPr bwMode="auto">
          <a:xfrm>
            <a:off x="685799" y="4927600"/>
            <a:ext cx="5743575" cy="707886"/>
          </a:xfrm>
          <a:prstGeom prst="rect">
            <a:avLst/>
          </a:prstGeom>
          <a:noFill/>
          <a:ln w="9525">
            <a:solidFill>
              <a:srgbClr val="FF0000"/>
            </a:solidFill>
            <a:miter lim="800000"/>
            <a:headEnd/>
            <a:tailEnd/>
          </a:ln>
        </p:spPr>
        <p:txBody>
          <a:bodyPr wrap="square">
            <a:spAutoFit/>
          </a:bodyPr>
          <a:lstStyle/>
          <a:p>
            <a:r>
              <a:rPr lang="en-US" sz="2000" b="1" dirty="0" smtClean="0"/>
              <a:t>“The Hummingbird” Unknown</a:t>
            </a:r>
            <a:endParaRPr lang="en-US" sz="2000" b="1" dirty="0"/>
          </a:p>
          <a:p>
            <a:r>
              <a:rPr lang="en-US" sz="2000" b="1" dirty="0" smtClean="0"/>
              <a:t>Myth / origin myth</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0" grpId="0" animBg="1"/>
      <p:bldP spid="11"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785813" y="2590800"/>
            <a:ext cx="996950" cy="461963"/>
          </a:xfrm>
          <a:prstGeom prst="rect">
            <a:avLst/>
          </a:prstGeom>
          <a:noFill/>
          <a:ln w="9525">
            <a:noFill/>
            <a:miter lim="800000"/>
            <a:headEnd/>
            <a:tailEnd/>
          </a:ln>
        </p:spPr>
        <p:txBody>
          <a:bodyPr wrap="none">
            <a:spAutoFit/>
          </a:bodyPr>
          <a:lstStyle/>
          <a:p>
            <a:r>
              <a:rPr lang="en-US" sz="2400" b="1">
                <a:solidFill>
                  <a:srgbClr val="FF0000"/>
                </a:solidFill>
              </a:rPr>
              <a:t>Title?</a:t>
            </a:r>
          </a:p>
        </p:txBody>
      </p:sp>
      <p:sp>
        <p:nvSpPr>
          <p:cNvPr id="4" name="TextBox 3"/>
          <p:cNvSpPr txBox="1">
            <a:spLocks noChangeArrowheads="1"/>
          </p:cNvSpPr>
          <p:nvPr/>
        </p:nvSpPr>
        <p:spPr bwMode="auto">
          <a:xfrm>
            <a:off x="3429000" y="2601913"/>
            <a:ext cx="4724400" cy="461962"/>
          </a:xfrm>
          <a:prstGeom prst="rect">
            <a:avLst/>
          </a:prstGeom>
          <a:noFill/>
          <a:ln w="9525">
            <a:noFill/>
            <a:miter lim="800000"/>
            <a:headEnd/>
            <a:tailEnd/>
          </a:ln>
        </p:spPr>
        <p:txBody>
          <a:bodyPr>
            <a:spAutoFit/>
          </a:bodyPr>
          <a:lstStyle/>
          <a:p>
            <a:r>
              <a:rPr lang="en-US" sz="2400" b="1">
                <a:solidFill>
                  <a:srgbClr val="FF0000"/>
                </a:solidFill>
              </a:rPr>
              <a:t>“The Ant &amp; the Grasshopper”</a:t>
            </a:r>
          </a:p>
        </p:txBody>
      </p:sp>
      <p:sp>
        <p:nvSpPr>
          <p:cNvPr id="8196" name="TextBox 1"/>
          <p:cNvSpPr txBox="1">
            <a:spLocks noChangeArrowheads="1"/>
          </p:cNvSpPr>
          <p:nvPr/>
        </p:nvSpPr>
        <p:spPr bwMode="auto">
          <a:xfrm>
            <a:off x="838200" y="762000"/>
            <a:ext cx="6477000" cy="1816100"/>
          </a:xfrm>
          <a:prstGeom prst="rect">
            <a:avLst/>
          </a:prstGeom>
          <a:noFill/>
          <a:ln w="9525">
            <a:noFill/>
            <a:miter lim="800000"/>
            <a:headEnd/>
            <a:tailEnd/>
          </a:ln>
        </p:spPr>
        <p:txBody>
          <a:bodyPr>
            <a:spAutoFit/>
          </a:bodyPr>
          <a:lstStyle/>
          <a:p>
            <a:r>
              <a:rPr lang="en-US" sz="2800"/>
              <a:t>“What’s the big hurry?” he asked. “It’s too hot to work so hard. And besides, there’s plenty of grain right here. Come and chat with me."</a:t>
            </a:r>
          </a:p>
        </p:txBody>
      </p:sp>
      <p:sp>
        <p:nvSpPr>
          <p:cNvPr id="6" name="TextBox 5"/>
          <p:cNvSpPr txBox="1">
            <a:spLocks noChangeArrowheads="1"/>
          </p:cNvSpPr>
          <p:nvPr/>
        </p:nvSpPr>
        <p:spPr bwMode="auto">
          <a:xfrm>
            <a:off x="785813" y="2971800"/>
            <a:ext cx="1379537" cy="461963"/>
          </a:xfrm>
          <a:prstGeom prst="rect">
            <a:avLst/>
          </a:prstGeom>
          <a:noFill/>
          <a:ln w="9525">
            <a:noFill/>
            <a:miter lim="800000"/>
            <a:headEnd/>
            <a:tailEnd/>
          </a:ln>
        </p:spPr>
        <p:txBody>
          <a:bodyPr wrap="none">
            <a:spAutoFit/>
          </a:bodyPr>
          <a:lstStyle/>
          <a:p>
            <a:r>
              <a:rPr lang="en-US" sz="2400" b="1">
                <a:solidFill>
                  <a:srgbClr val="FF0000"/>
                </a:solidFill>
              </a:rPr>
              <a:t>Author?</a:t>
            </a:r>
          </a:p>
        </p:txBody>
      </p:sp>
      <p:sp>
        <p:nvSpPr>
          <p:cNvPr id="7" name="TextBox 6"/>
          <p:cNvSpPr txBox="1">
            <a:spLocks noChangeArrowheads="1"/>
          </p:cNvSpPr>
          <p:nvPr/>
        </p:nvSpPr>
        <p:spPr bwMode="auto">
          <a:xfrm>
            <a:off x="3605213" y="2971800"/>
            <a:ext cx="1125537" cy="461963"/>
          </a:xfrm>
          <a:prstGeom prst="rect">
            <a:avLst/>
          </a:prstGeom>
          <a:noFill/>
          <a:ln w="9525">
            <a:noFill/>
            <a:miter lim="800000"/>
            <a:headEnd/>
            <a:tailEnd/>
          </a:ln>
        </p:spPr>
        <p:txBody>
          <a:bodyPr wrap="none">
            <a:spAutoFit/>
          </a:bodyPr>
          <a:lstStyle/>
          <a:p>
            <a:r>
              <a:rPr lang="en-US" sz="2400" b="1">
                <a:solidFill>
                  <a:srgbClr val="FF0000"/>
                </a:solidFill>
              </a:rPr>
              <a:t>Aesop</a:t>
            </a:r>
          </a:p>
        </p:txBody>
      </p:sp>
      <p:sp>
        <p:nvSpPr>
          <p:cNvPr id="8" name="TextBox 7"/>
          <p:cNvSpPr txBox="1">
            <a:spLocks noChangeArrowheads="1"/>
          </p:cNvSpPr>
          <p:nvPr/>
        </p:nvSpPr>
        <p:spPr bwMode="auto">
          <a:xfrm>
            <a:off x="838200" y="3576638"/>
            <a:ext cx="2281238" cy="461962"/>
          </a:xfrm>
          <a:prstGeom prst="rect">
            <a:avLst/>
          </a:prstGeom>
          <a:noFill/>
          <a:ln w="9525">
            <a:noFill/>
            <a:miter lim="800000"/>
            <a:headEnd/>
            <a:tailEnd/>
          </a:ln>
        </p:spPr>
        <p:txBody>
          <a:bodyPr wrap="none">
            <a:spAutoFit/>
          </a:bodyPr>
          <a:lstStyle/>
          <a:p>
            <a:r>
              <a:rPr lang="en-US" sz="2400" b="1">
                <a:solidFill>
                  <a:srgbClr val="FF0000"/>
                </a:solidFill>
              </a:rPr>
              <a:t>Type of story?</a:t>
            </a:r>
          </a:p>
        </p:txBody>
      </p:sp>
      <p:sp>
        <p:nvSpPr>
          <p:cNvPr id="9" name="TextBox 8"/>
          <p:cNvSpPr txBox="1">
            <a:spLocks noChangeArrowheads="1"/>
          </p:cNvSpPr>
          <p:nvPr/>
        </p:nvSpPr>
        <p:spPr bwMode="auto">
          <a:xfrm>
            <a:off x="3648075" y="3576638"/>
            <a:ext cx="2541588" cy="461962"/>
          </a:xfrm>
          <a:prstGeom prst="rect">
            <a:avLst/>
          </a:prstGeom>
          <a:noFill/>
          <a:ln w="9525">
            <a:noFill/>
            <a:miter lim="800000"/>
            <a:headEnd/>
            <a:tailEnd/>
          </a:ln>
        </p:spPr>
        <p:txBody>
          <a:bodyPr wrap="none">
            <a:spAutoFit/>
          </a:bodyPr>
          <a:lstStyle/>
          <a:p>
            <a:r>
              <a:rPr lang="en-US" sz="2400" b="1">
                <a:solidFill>
                  <a:srgbClr val="FF0000"/>
                </a:solidFill>
              </a:rPr>
              <a:t>Traditional fable</a:t>
            </a:r>
          </a:p>
        </p:txBody>
      </p:sp>
      <p:sp>
        <p:nvSpPr>
          <p:cNvPr id="10" name="TextBox 9"/>
          <p:cNvSpPr txBox="1">
            <a:spLocks noChangeArrowheads="1"/>
          </p:cNvSpPr>
          <p:nvPr/>
        </p:nvSpPr>
        <p:spPr bwMode="auto">
          <a:xfrm>
            <a:off x="901700" y="4191000"/>
            <a:ext cx="1993900" cy="461963"/>
          </a:xfrm>
          <a:prstGeom prst="rect">
            <a:avLst/>
          </a:prstGeom>
          <a:noFill/>
          <a:ln w="9525">
            <a:noFill/>
            <a:miter lim="800000"/>
            <a:headEnd/>
            <a:tailEnd/>
          </a:ln>
        </p:spPr>
        <p:txBody>
          <a:bodyPr wrap="none">
            <a:spAutoFit/>
          </a:bodyPr>
          <a:lstStyle/>
          <a:p>
            <a:r>
              <a:rPr lang="en-US" sz="2400" b="1">
                <a:solidFill>
                  <a:srgbClr val="FF0000"/>
                </a:solidFill>
              </a:rPr>
              <a:t>Part of plot?</a:t>
            </a:r>
          </a:p>
        </p:txBody>
      </p:sp>
      <p:sp>
        <p:nvSpPr>
          <p:cNvPr id="11" name="TextBox 10"/>
          <p:cNvSpPr txBox="1">
            <a:spLocks noChangeArrowheads="1"/>
          </p:cNvSpPr>
          <p:nvPr/>
        </p:nvSpPr>
        <p:spPr bwMode="auto">
          <a:xfrm>
            <a:off x="3657600" y="4114800"/>
            <a:ext cx="2114550" cy="461963"/>
          </a:xfrm>
          <a:prstGeom prst="rect">
            <a:avLst/>
          </a:prstGeom>
          <a:noFill/>
          <a:ln w="9525">
            <a:noFill/>
            <a:miter lim="800000"/>
            <a:headEnd/>
            <a:tailEnd/>
          </a:ln>
        </p:spPr>
        <p:txBody>
          <a:bodyPr wrap="none">
            <a:spAutoFit/>
          </a:bodyPr>
          <a:lstStyle/>
          <a:p>
            <a:r>
              <a:rPr lang="en-US" sz="2400" b="1">
                <a:solidFill>
                  <a:srgbClr val="FF0000"/>
                </a:solidFill>
              </a:rPr>
              <a:t>Rising action</a:t>
            </a:r>
          </a:p>
        </p:txBody>
      </p:sp>
      <p:sp>
        <p:nvSpPr>
          <p:cNvPr id="12" name="TextBox 11"/>
          <p:cNvSpPr txBox="1">
            <a:spLocks noChangeArrowheads="1"/>
          </p:cNvSpPr>
          <p:nvPr/>
        </p:nvSpPr>
        <p:spPr bwMode="auto">
          <a:xfrm>
            <a:off x="838200" y="4724400"/>
            <a:ext cx="1516063" cy="461963"/>
          </a:xfrm>
          <a:prstGeom prst="rect">
            <a:avLst/>
          </a:prstGeom>
          <a:noFill/>
          <a:ln w="9525">
            <a:noFill/>
            <a:miter lim="800000"/>
            <a:headEnd/>
            <a:tailEnd/>
          </a:ln>
        </p:spPr>
        <p:txBody>
          <a:bodyPr wrap="none">
            <a:spAutoFit/>
          </a:bodyPr>
          <a:lstStyle/>
          <a:p>
            <a:r>
              <a:rPr lang="en-US" sz="2400" b="1">
                <a:solidFill>
                  <a:srgbClr val="FF0000"/>
                </a:solidFill>
              </a:rPr>
              <a:t>Conflict?</a:t>
            </a:r>
          </a:p>
        </p:txBody>
      </p:sp>
      <p:sp>
        <p:nvSpPr>
          <p:cNvPr id="13" name="TextBox 12"/>
          <p:cNvSpPr txBox="1">
            <a:spLocks noChangeArrowheads="1"/>
          </p:cNvSpPr>
          <p:nvPr/>
        </p:nvSpPr>
        <p:spPr bwMode="auto">
          <a:xfrm>
            <a:off x="2895600" y="4724400"/>
            <a:ext cx="5257800" cy="1200150"/>
          </a:xfrm>
          <a:prstGeom prst="rect">
            <a:avLst/>
          </a:prstGeom>
          <a:noFill/>
          <a:ln w="9525">
            <a:noFill/>
            <a:miter lim="800000"/>
            <a:headEnd/>
            <a:tailEnd/>
          </a:ln>
        </p:spPr>
        <p:txBody>
          <a:bodyPr>
            <a:spAutoFit/>
          </a:bodyPr>
          <a:lstStyle/>
          <a:p>
            <a:r>
              <a:rPr lang="en-US" sz="2400" b="1">
                <a:solidFill>
                  <a:srgbClr val="FF0000"/>
                </a:solidFill>
              </a:rPr>
              <a:t>character vs. character &gt; contrast</a:t>
            </a:r>
          </a:p>
          <a:p>
            <a:r>
              <a:rPr lang="en-US" sz="2400" b="1">
                <a:solidFill>
                  <a:srgbClr val="FF0000"/>
                </a:solidFill>
              </a:rPr>
              <a:t>hardworking planner vs. lazy pleasure seeker</a:t>
            </a:r>
          </a:p>
        </p:txBody>
      </p:sp>
      <p:sp>
        <p:nvSpPr>
          <p:cNvPr id="14" name="TextBox 13"/>
          <p:cNvSpPr txBox="1">
            <a:spLocks noChangeArrowheads="1"/>
          </p:cNvSpPr>
          <p:nvPr/>
        </p:nvSpPr>
        <p:spPr bwMode="auto">
          <a:xfrm>
            <a:off x="762000" y="5867400"/>
            <a:ext cx="1960563" cy="461963"/>
          </a:xfrm>
          <a:prstGeom prst="rect">
            <a:avLst/>
          </a:prstGeom>
          <a:noFill/>
          <a:ln w="9525">
            <a:noFill/>
            <a:miter lim="800000"/>
            <a:headEnd/>
            <a:tailEnd/>
          </a:ln>
        </p:spPr>
        <p:txBody>
          <a:bodyPr wrap="none">
            <a:spAutoFit/>
          </a:bodyPr>
          <a:lstStyle/>
          <a:p>
            <a:r>
              <a:rPr lang="en-US" sz="2400" b="1">
                <a:solidFill>
                  <a:srgbClr val="FF0000"/>
                </a:solidFill>
              </a:rPr>
              <a:t>Resolution?</a:t>
            </a:r>
          </a:p>
        </p:txBody>
      </p:sp>
      <p:sp>
        <p:nvSpPr>
          <p:cNvPr id="15" name="TextBox 14"/>
          <p:cNvSpPr txBox="1">
            <a:spLocks noChangeArrowheads="1"/>
          </p:cNvSpPr>
          <p:nvPr/>
        </p:nvSpPr>
        <p:spPr bwMode="auto">
          <a:xfrm>
            <a:off x="3581400" y="5867400"/>
            <a:ext cx="4475163" cy="830263"/>
          </a:xfrm>
          <a:prstGeom prst="rect">
            <a:avLst/>
          </a:prstGeom>
          <a:noFill/>
          <a:ln w="9525">
            <a:noFill/>
            <a:miter lim="800000"/>
            <a:headEnd/>
            <a:tailEnd/>
          </a:ln>
        </p:spPr>
        <p:txBody>
          <a:bodyPr>
            <a:spAutoFit/>
          </a:bodyPr>
          <a:lstStyle/>
          <a:p>
            <a:r>
              <a:rPr lang="en-US" sz="2400" b="1">
                <a:solidFill>
                  <a:srgbClr val="FF0000"/>
                </a:solidFill>
              </a:rPr>
              <a:t>Ant has food, grasshopper goes hungry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blinds(horizontal)">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blinds(horizontal)">
                                      <p:cBhvr>
                                        <p:cTn id="47" dur="500"/>
                                        <p:tgtEl>
                                          <p:spTgt spid="1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3">
                                            <p:txEl>
                                              <p:pRg st="1" end="1"/>
                                            </p:txEl>
                                          </p:spTgt>
                                        </p:tgtEl>
                                        <p:attrNameLst>
                                          <p:attrName>style.visibility</p:attrName>
                                        </p:attrNameLst>
                                      </p:cBhvr>
                                      <p:to>
                                        <p:strVal val="visible"/>
                                      </p:to>
                                    </p:set>
                                    <p:animEffect transition="in" filter="blinds(horizontal)">
                                      <p:cBhvr>
                                        <p:cTn id="52" dur="500"/>
                                        <p:tgtEl>
                                          <p:spTgt spid="13">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3">
                                            <p:txEl>
                                              <p:pRg st="0" end="0"/>
                                            </p:txEl>
                                          </p:spTgt>
                                        </p:tgtEl>
                                        <p:attrNameLst>
                                          <p:attrName>style.visibility</p:attrName>
                                        </p:attrNameLst>
                                      </p:cBhvr>
                                      <p:to>
                                        <p:strVal val="visible"/>
                                      </p:to>
                                    </p:set>
                                    <p:animEffect transition="in" filter="blinds(horizontal)">
                                      <p:cBhvr>
                                        <p:cTn id="57" dur="500"/>
                                        <p:tgtEl>
                                          <p:spTgt spid="13">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4">
                                            <p:txEl>
                                              <p:pRg st="0" end="0"/>
                                            </p:txEl>
                                          </p:spTgt>
                                        </p:tgtEl>
                                        <p:attrNameLst>
                                          <p:attrName>style.visibility</p:attrName>
                                        </p:attrNameLst>
                                      </p:cBhvr>
                                      <p:to>
                                        <p:strVal val="visible"/>
                                      </p:to>
                                    </p:set>
                                    <p:animEffect transition="in" filter="blinds(horizontal)">
                                      <p:cBhvr>
                                        <p:cTn id="62" dur="500"/>
                                        <p:tgtEl>
                                          <p:spTgt spid="14">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5">
                                            <p:txEl>
                                              <p:pRg st="0" end="0"/>
                                            </p:txEl>
                                          </p:spTgt>
                                        </p:tgtEl>
                                        <p:attrNameLst>
                                          <p:attrName>style.visibility</p:attrName>
                                        </p:attrNameLst>
                                      </p:cBhvr>
                                      <p:to>
                                        <p:strVal val="visible"/>
                                      </p:to>
                                    </p:set>
                                    <p:animEffect transition="in" filter="blinds(horizontal)">
                                      <p:cBhvr>
                                        <p:cTn id="6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617538" y="1676400"/>
            <a:ext cx="996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Title?</a:t>
            </a:r>
          </a:p>
        </p:txBody>
      </p:sp>
      <p:sp>
        <p:nvSpPr>
          <p:cNvPr id="4" name="TextBox 3"/>
          <p:cNvSpPr txBox="1">
            <a:spLocks noChangeArrowheads="1"/>
          </p:cNvSpPr>
          <p:nvPr/>
        </p:nvSpPr>
        <p:spPr bwMode="auto">
          <a:xfrm>
            <a:off x="3260725" y="1687513"/>
            <a:ext cx="4724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“Eleven Thousand Virgins”</a:t>
            </a:r>
          </a:p>
        </p:txBody>
      </p:sp>
      <p:sp>
        <p:nvSpPr>
          <p:cNvPr id="7172" name="TextBox 1"/>
          <p:cNvSpPr txBox="1">
            <a:spLocks noChangeArrowheads="1"/>
          </p:cNvSpPr>
          <p:nvPr/>
        </p:nvSpPr>
        <p:spPr bwMode="auto">
          <a:xfrm>
            <a:off x="534988" y="304800"/>
            <a:ext cx="67945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800"/>
              <a:t>“The lights in the city are multiplying and now it seems they are coming toward us!” said the sentinel to the General.</a:t>
            </a:r>
          </a:p>
          <a:p>
            <a:pPr eaLnBrk="1" hangingPunct="1"/>
            <a:endParaRPr lang="en-US" sz="2800"/>
          </a:p>
        </p:txBody>
      </p:sp>
      <p:sp>
        <p:nvSpPr>
          <p:cNvPr id="6" name="TextBox 5"/>
          <p:cNvSpPr txBox="1">
            <a:spLocks noChangeArrowheads="1"/>
          </p:cNvSpPr>
          <p:nvPr/>
        </p:nvSpPr>
        <p:spPr bwMode="auto">
          <a:xfrm>
            <a:off x="617538" y="2057400"/>
            <a:ext cx="13795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Author?</a:t>
            </a:r>
          </a:p>
        </p:txBody>
      </p:sp>
      <p:sp>
        <p:nvSpPr>
          <p:cNvPr id="7" name="TextBox 6"/>
          <p:cNvSpPr txBox="1">
            <a:spLocks noChangeArrowheads="1"/>
          </p:cNvSpPr>
          <p:nvPr/>
        </p:nvSpPr>
        <p:spPr bwMode="auto">
          <a:xfrm>
            <a:off x="3436938" y="2057400"/>
            <a:ext cx="3376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Cayetano Coll y Toste</a:t>
            </a:r>
          </a:p>
        </p:txBody>
      </p:sp>
      <p:sp>
        <p:nvSpPr>
          <p:cNvPr id="8" name="TextBox 7"/>
          <p:cNvSpPr txBox="1">
            <a:spLocks noChangeArrowheads="1"/>
          </p:cNvSpPr>
          <p:nvPr/>
        </p:nvSpPr>
        <p:spPr bwMode="auto">
          <a:xfrm>
            <a:off x="669925" y="3124200"/>
            <a:ext cx="19939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Part of plot?</a:t>
            </a:r>
          </a:p>
        </p:txBody>
      </p:sp>
      <p:sp>
        <p:nvSpPr>
          <p:cNvPr id="9" name="TextBox 8"/>
          <p:cNvSpPr txBox="1">
            <a:spLocks noChangeArrowheads="1"/>
          </p:cNvSpPr>
          <p:nvPr/>
        </p:nvSpPr>
        <p:spPr bwMode="auto">
          <a:xfrm>
            <a:off x="3479800" y="3098800"/>
            <a:ext cx="3602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Rising action or Climax</a:t>
            </a:r>
          </a:p>
        </p:txBody>
      </p:sp>
      <p:sp>
        <p:nvSpPr>
          <p:cNvPr id="10" name="TextBox 9"/>
          <p:cNvSpPr txBox="1">
            <a:spLocks noChangeArrowheads="1"/>
          </p:cNvSpPr>
          <p:nvPr/>
        </p:nvSpPr>
        <p:spPr bwMode="auto">
          <a:xfrm>
            <a:off x="593725" y="2638425"/>
            <a:ext cx="12620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Genre?</a:t>
            </a:r>
          </a:p>
        </p:txBody>
      </p:sp>
      <p:sp>
        <p:nvSpPr>
          <p:cNvPr id="11" name="TextBox 10"/>
          <p:cNvSpPr txBox="1">
            <a:spLocks noChangeArrowheads="1"/>
          </p:cNvSpPr>
          <p:nvPr/>
        </p:nvSpPr>
        <p:spPr bwMode="auto">
          <a:xfrm>
            <a:off x="3413125" y="2590800"/>
            <a:ext cx="12779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Legend</a:t>
            </a:r>
          </a:p>
        </p:txBody>
      </p:sp>
      <p:sp>
        <p:nvSpPr>
          <p:cNvPr id="12" name="TextBox 11"/>
          <p:cNvSpPr txBox="1">
            <a:spLocks noChangeArrowheads="1"/>
          </p:cNvSpPr>
          <p:nvPr/>
        </p:nvSpPr>
        <p:spPr bwMode="auto">
          <a:xfrm>
            <a:off x="550863" y="3581400"/>
            <a:ext cx="14144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Setting?</a:t>
            </a:r>
          </a:p>
        </p:txBody>
      </p:sp>
      <p:sp>
        <p:nvSpPr>
          <p:cNvPr id="13" name="TextBox 12"/>
          <p:cNvSpPr txBox="1">
            <a:spLocks noChangeArrowheads="1"/>
          </p:cNvSpPr>
          <p:nvPr/>
        </p:nvSpPr>
        <p:spPr bwMode="auto">
          <a:xfrm>
            <a:off x="2971800" y="3586162"/>
            <a:ext cx="571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San Juan Puerto Rico, 1797</a:t>
            </a:r>
          </a:p>
        </p:txBody>
      </p:sp>
      <p:sp>
        <p:nvSpPr>
          <p:cNvPr id="14" name="TextBox 13"/>
          <p:cNvSpPr txBox="1">
            <a:spLocks noChangeArrowheads="1"/>
          </p:cNvSpPr>
          <p:nvPr/>
        </p:nvSpPr>
        <p:spPr bwMode="auto">
          <a:xfrm>
            <a:off x="325438" y="6167438"/>
            <a:ext cx="19605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Resolution?</a:t>
            </a:r>
          </a:p>
        </p:txBody>
      </p:sp>
      <p:sp>
        <p:nvSpPr>
          <p:cNvPr id="16" name="TextBox 15"/>
          <p:cNvSpPr txBox="1">
            <a:spLocks noChangeArrowheads="1"/>
          </p:cNvSpPr>
          <p:nvPr/>
        </p:nvSpPr>
        <p:spPr bwMode="auto">
          <a:xfrm>
            <a:off x="2941637" y="6019800"/>
            <a:ext cx="50434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English </a:t>
            </a:r>
            <a:r>
              <a:rPr lang="en-US" sz="2400" b="1" dirty="0" smtClean="0"/>
              <a:t>abandon the island &amp; retreat </a:t>
            </a:r>
            <a:r>
              <a:rPr lang="en-US" sz="2400" b="1" dirty="0"/>
              <a:t>to </a:t>
            </a:r>
            <a:r>
              <a:rPr lang="en-US" sz="2400" b="1" dirty="0" smtClean="0"/>
              <a:t>ships</a:t>
            </a:r>
            <a:endParaRPr lang="en-US" sz="2400" b="1" dirty="0"/>
          </a:p>
        </p:txBody>
      </p:sp>
      <p:sp>
        <p:nvSpPr>
          <p:cNvPr id="15" name="TextBox 14"/>
          <p:cNvSpPr txBox="1">
            <a:spLocks noChangeArrowheads="1"/>
          </p:cNvSpPr>
          <p:nvPr/>
        </p:nvSpPr>
        <p:spPr bwMode="auto">
          <a:xfrm>
            <a:off x="152400" y="4038600"/>
            <a:ext cx="28857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Historical </a:t>
            </a:r>
            <a:r>
              <a:rPr lang="en-US" sz="2400" b="1" dirty="0" smtClean="0"/>
              <a:t>figures?</a:t>
            </a:r>
            <a:endParaRPr lang="en-US" sz="2400" b="1" dirty="0"/>
          </a:p>
        </p:txBody>
      </p:sp>
      <p:sp>
        <p:nvSpPr>
          <p:cNvPr id="17" name="TextBox 16"/>
          <p:cNvSpPr txBox="1">
            <a:spLocks noChangeArrowheads="1"/>
          </p:cNvSpPr>
          <p:nvPr/>
        </p:nvSpPr>
        <p:spPr bwMode="auto">
          <a:xfrm>
            <a:off x="2971800" y="4819471"/>
            <a:ext cx="53498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English invasion </a:t>
            </a:r>
            <a:r>
              <a:rPr lang="en-US" sz="2400" b="1" dirty="0" smtClean="0"/>
              <a:t>of PR in 1797, </a:t>
            </a:r>
            <a:r>
              <a:rPr lang="en-US" sz="2400" b="1" i="1" dirty="0"/>
              <a:t>la </a:t>
            </a:r>
            <a:r>
              <a:rPr lang="en-US" sz="2400" b="1" i="1" dirty="0" err="1"/>
              <a:t>rogativa</a:t>
            </a:r>
            <a:r>
              <a:rPr lang="en-US" sz="2400" b="1" i="1" dirty="0"/>
              <a:t> </a:t>
            </a:r>
            <a:r>
              <a:rPr lang="en-US" sz="2400" b="1" dirty="0"/>
              <a:t>procession in honor of Sta. Ursula &amp; the Eleven Virgins</a:t>
            </a:r>
          </a:p>
        </p:txBody>
      </p:sp>
      <p:sp>
        <p:nvSpPr>
          <p:cNvPr id="18" name="TextBox 17"/>
          <p:cNvSpPr txBox="1">
            <a:spLocks noChangeArrowheads="1"/>
          </p:cNvSpPr>
          <p:nvPr/>
        </p:nvSpPr>
        <p:spPr bwMode="auto">
          <a:xfrm>
            <a:off x="3057875" y="4038600"/>
            <a:ext cx="463832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smtClean="0"/>
              <a:t>Gen. </a:t>
            </a:r>
            <a:r>
              <a:rPr lang="en-US" sz="2400" b="1" dirty="0" err="1" smtClean="0"/>
              <a:t>Abercromby</a:t>
            </a:r>
            <a:r>
              <a:rPr lang="en-US" sz="2400" b="1" dirty="0" smtClean="0"/>
              <a:t>, Bishop </a:t>
            </a:r>
            <a:r>
              <a:rPr lang="en-US" sz="2400" b="1" dirty="0" err="1" smtClean="0"/>
              <a:t>Trespalacios</a:t>
            </a:r>
            <a:r>
              <a:rPr lang="en-US" sz="2400" b="1" dirty="0" smtClean="0"/>
              <a:t>, Gov. de Castro</a:t>
            </a:r>
            <a:endParaRPr lang="en-US" sz="2400" b="1" dirty="0"/>
          </a:p>
        </p:txBody>
      </p:sp>
      <p:sp>
        <p:nvSpPr>
          <p:cNvPr id="19" name="TextBox 18"/>
          <p:cNvSpPr txBox="1">
            <a:spLocks noChangeArrowheads="1"/>
          </p:cNvSpPr>
          <p:nvPr/>
        </p:nvSpPr>
        <p:spPr bwMode="auto">
          <a:xfrm>
            <a:off x="152400" y="4796135"/>
            <a:ext cx="25795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Historical </a:t>
            </a:r>
            <a:r>
              <a:rPr lang="en-US" sz="2400" b="1" dirty="0" smtClean="0"/>
              <a:t>facts?</a:t>
            </a:r>
            <a:endParaRPr lang="en-US" sz="2400" b="1" dirty="0"/>
          </a:p>
        </p:txBody>
      </p:sp>
    </p:spTree>
    <p:extLst>
      <p:ext uri="{BB962C8B-B14F-4D97-AF65-F5344CB8AC3E}">
        <p14:creationId xmlns:p14="http://schemas.microsoft.com/office/powerpoint/2010/main" val="2465433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blinds(horizontal)">
                                      <p:cBhvr>
                                        <p:cTn id="27" dur="500"/>
                                        <p:tgtEl>
                                          <p:spTgt spid="10">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blinds(horizontal)">
                                      <p:cBhvr>
                                        <p:cTn id="32" dur="500"/>
                                        <p:tgtEl>
                                          <p:spTgt spid="1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blinds(horizontal)">
                                      <p:cBhvr>
                                        <p:cTn id="37" dur="500"/>
                                        <p:tgtEl>
                                          <p:spTgt spid="8">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blinds(horizontal)">
                                      <p:cBhvr>
                                        <p:cTn id="42" dur="500"/>
                                        <p:tgtEl>
                                          <p:spTgt spid="9">
                                            <p:txEl>
                                              <p:pRg st="0" end="0"/>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blinds(horizontal)">
                                      <p:cBhvr>
                                        <p:cTn id="47" dur="500"/>
                                        <p:tgtEl>
                                          <p:spTgt spid="12">
                                            <p:txEl>
                                              <p:pRg st="0" end="0"/>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blinds(horizontal)">
                                      <p:cBhvr>
                                        <p:cTn id="52" dur="500"/>
                                        <p:tgtEl>
                                          <p:spTgt spid="13">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15">
                                            <p:txEl>
                                              <p:pRg st="0" end="0"/>
                                            </p:txEl>
                                          </p:spTgt>
                                        </p:tgtEl>
                                        <p:attrNameLst>
                                          <p:attrName>style.visibility</p:attrName>
                                        </p:attrNameLst>
                                      </p:cBhvr>
                                      <p:to>
                                        <p:strVal val="visible"/>
                                      </p:to>
                                    </p:set>
                                    <p:animEffect transition="in" filter="blinds(horizontal)">
                                      <p:cBhvr>
                                        <p:cTn id="57" dur="500"/>
                                        <p:tgtEl>
                                          <p:spTgt spid="15">
                                            <p:txEl>
                                              <p:pRg st="0" end="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blinds(horizontal)">
                                      <p:cBhvr>
                                        <p:cTn id="62" dur="500"/>
                                        <p:tgtEl>
                                          <p:spTgt spid="18">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9">
                                            <p:txEl>
                                              <p:pRg st="0" end="0"/>
                                            </p:txEl>
                                          </p:spTgt>
                                        </p:tgtEl>
                                        <p:attrNameLst>
                                          <p:attrName>style.visibility</p:attrName>
                                        </p:attrNameLst>
                                      </p:cBhvr>
                                      <p:to>
                                        <p:strVal val="visible"/>
                                      </p:to>
                                    </p:set>
                                    <p:animEffect transition="in" filter="blinds(horizontal)">
                                      <p:cBhvr>
                                        <p:cTn id="67" dur="500"/>
                                        <p:tgtEl>
                                          <p:spTgt spid="19">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17">
                                            <p:txEl>
                                              <p:pRg st="0" end="0"/>
                                            </p:txEl>
                                          </p:spTgt>
                                        </p:tgtEl>
                                        <p:attrNameLst>
                                          <p:attrName>style.visibility</p:attrName>
                                        </p:attrNameLst>
                                      </p:cBhvr>
                                      <p:to>
                                        <p:strVal val="visible"/>
                                      </p:to>
                                    </p:set>
                                    <p:animEffect transition="in" filter="blinds(horizontal)">
                                      <p:cBhvr>
                                        <p:cTn id="72" dur="500"/>
                                        <p:tgtEl>
                                          <p:spTgt spid="17">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14">
                                            <p:txEl>
                                              <p:pRg st="0" end="0"/>
                                            </p:txEl>
                                          </p:spTgt>
                                        </p:tgtEl>
                                        <p:attrNameLst>
                                          <p:attrName>style.visibility</p:attrName>
                                        </p:attrNameLst>
                                      </p:cBhvr>
                                      <p:to>
                                        <p:strVal val="visible"/>
                                      </p:to>
                                    </p:set>
                                    <p:animEffect transition="in" filter="blinds(horizontal)">
                                      <p:cBhvr>
                                        <p:cTn id="77" dur="500"/>
                                        <p:tgtEl>
                                          <p:spTgt spid="14">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blinds(horizontal)">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785813" y="2827338"/>
            <a:ext cx="996950" cy="460375"/>
          </a:xfrm>
          <a:prstGeom prst="rect">
            <a:avLst/>
          </a:prstGeom>
          <a:noFill/>
          <a:ln w="9525">
            <a:noFill/>
            <a:miter lim="800000"/>
            <a:headEnd/>
            <a:tailEnd/>
          </a:ln>
        </p:spPr>
        <p:txBody>
          <a:bodyPr wrap="none">
            <a:spAutoFit/>
          </a:bodyPr>
          <a:lstStyle/>
          <a:p>
            <a:r>
              <a:rPr lang="en-US" sz="2400" b="1">
                <a:solidFill>
                  <a:srgbClr val="FF0000"/>
                </a:solidFill>
              </a:rPr>
              <a:t>Title?</a:t>
            </a:r>
          </a:p>
        </p:txBody>
      </p:sp>
      <p:sp>
        <p:nvSpPr>
          <p:cNvPr id="4" name="TextBox 3"/>
          <p:cNvSpPr txBox="1">
            <a:spLocks noChangeArrowheads="1"/>
          </p:cNvSpPr>
          <p:nvPr/>
        </p:nvSpPr>
        <p:spPr bwMode="auto">
          <a:xfrm>
            <a:off x="3429000" y="2838450"/>
            <a:ext cx="4724400" cy="461963"/>
          </a:xfrm>
          <a:prstGeom prst="rect">
            <a:avLst/>
          </a:prstGeom>
          <a:noFill/>
          <a:ln w="9525">
            <a:noFill/>
            <a:miter lim="800000"/>
            <a:headEnd/>
            <a:tailEnd/>
          </a:ln>
        </p:spPr>
        <p:txBody>
          <a:bodyPr>
            <a:spAutoFit/>
          </a:bodyPr>
          <a:lstStyle/>
          <a:p>
            <a:r>
              <a:rPr lang="en-US" sz="2400" b="1">
                <a:solidFill>
                  <a:srgbClr val="FF0000"/>
                </a:solidFill>
              </a:rPr>
              <a:t>“Little Red Riding Hood”</a:t>
            </a:r>
          </a:p>
        </p:txBody>
      </p:sp>
      <p:sp>
        <p:nvSpPr>
          <p:cNvPr id="9220" name="TextBox 1"/>
          <p:cNvSpPr txBox="1">
            <a:spLocks noChangeArrowheads="1"/>
          </p:cNvSpPr>
          <p:nvPr/>
        </p:nvSpPr>
        <p:spPr bwMode="auto">
          <a:xfrm>
            <a:off x="381000" y="141288"/>
            <a:ext cx="7866063" cy="2678112"/>
          </a:xfrm>
          <a:prstGeom prst="rect">
            <a:avLst/>
          </a:prstGeom>
          <a:noFill/>
          <a:ln w="9525">
            <a:noFill/>
            <a:miter lim="800000"/>
            <a:headEnd/>
            <a:tailEnd/>
          </a:ln>
        </p:spPr>
        <p:txBody>
          <a:bodyPr>
            <a:spAutoFit/>
          </a:bodyPr>
          <a:lstStyle/>
          <a:p>
            <a:r>
              <a:rPr lang="en-US" sz="2800"/>
              <a:t>Once there was a little village girl, the prettiest that had ever been seen. Her mother doted on her. Her grandmother was even fonder, and made her a little red hood, which became her so well that everywhere she went by the name of Little Red Riding Hood.</a:t>
            </a:r>
          </a:p>
        </p:txBody>
      </p:sp>
      <p:sp>
        <p:nvSpPr>
          <p:cNvPr id="6" name="TextBox 5"/>
          <p:cNvSpPr txBox="1">
            <a:spLocks noChangeArrowheads="1"/>
          </p:cNvSpPr>
          <p:nvPr/>
        </p:nvSpPr>
        <p:spPr bwMode="auto">
          <a:xfrm>
            <a:off x="785813" y="3208338"/>
            <a:ext cx="1379537" cy="460375"/>
          </a:xfrm>
          <a:prstGeom prst="rect">
            <a:avLst/>
          </a:prstGeom>
          <a:noFill/>
          <a:ln w="9525">
            <a:noFill/>
            <a:miter lim="800000"/>
            <a:headEnd/>
            <a:tailEnd/>
          </a:ln>
        </p:spPr>
        <p:txBody>
          <a:bodyPr wrap="none">
            <a:spAutoFit/>
          </a:bodyPr>
          <a:lstStyle/>
          <a:p>
            <a:r>
              <a:rPr lang="en-US" sz="2400" b="1">
                <a:solidFill>
                  <a:srgbClr val="FF0000"/>
                </a:solidFill>
              </a:rPr>
              <a:t>Author?</a:t>
            </a:r>
          </a:p>
        </p:txBody>
      </p:sp>
      <p:sp>
        <p:nvSpPr>
          <p:cNvPr id="7" name="TextBox 6"/>
          <p:cNvSpPr txBox="1">
            <a:spLocks noChangeArrowheads="1"/>
          </p:cNvSpPr>
          <p:nvPr/>
        </p:nvSpPr>
        <p:spPr bwMode="auto">
          <a:xfrm>
            <a:off x="3605213" y="3208338"/>
            <a:ext cx="2563812" cy="460375"/>
          </a:xfrm>
          <a:prstGeom prst="rect">
            <a:avLst/>
          </a:prstGeom>
          <a:noFill/>
          <a:ln w="9525">
            <a:noFill/>
            <a:miter lim="800000"/>
            <a:headEnd/>
            <a:tailEnd/>
          </a:ln>
        </p:spPr>
        <p:txBody>
          <a:bodyPr wrap="none">
            <a:spAutoFit/>
          </a:bodyPr>
          <a:lstStyle/>
          <a:p>
            <a:r>
              <a:rPr lang="en-US" sz="2400" b="1">
                <a:solidFill>
                  <a:srgbClr val="FF0000"/>
                </a:solidFill>
              </a:rPr>
              <a:t>Charles Perrault</a:t>
            </a:r>
          </a:p>
        </p:txBody>
      </p:sp>
      <p:sp>
        <p:nvSpPr>
          <p:cNvPr id="8" name="TextBox 7"/>
          <p:cNvSpPr txBox="1">
            <a:spLocks noChangeArrowheads="1"/>
          </p:cNvSpPr>
          <p:nvPr/>
        </p:nvSpPr>
        <p:spPr bwMode="auto">
          <a:xfrm>
            <a:off x="838200" y="3813175"/>
            <a:ext cx="2281238" cy="461963"/>
          </a:xfrm>
          <a:prstGeom prst="rect">
            <a:avLst/>
          </a:prstGeom>
          <a:noFill/>
          <a:ln w="9525">
            <a:noFill/>
            <a:miter lim="800000"/>
            <a:headEnd/>
            <a:tailEnd/>
          </a:ln>
        </p:spPr>
        <p:txBody>
          <a:bodyPr wrap="none">
            <a:spAutoFit/>
          </a:bodyPr>
          <a:lstStyle/>
          <a:p>
            <a:r>
              <a:rPr lang="en-US" sz="2400" b="1">
                <a:solidFill>
                  <a:srgbClr val="FF0000"/>
                </a:solidFill>
              </a:rPr>
              <a:t>Type of story?</a:t>
            </a:r>
          </a:p>
        </p:txBody>
      </p:sp>
      <p:sp>
        <p:nvSpPr>
          <p:cNvPr id="9" name="TextBox 8"/>
          <p:cNvSpPr txBox="1">
            <a:spLocks noChangeArrowheads="1"/>
          </p:cNvSpPr>
          <p:nvPr/>
        </p:nvSpPr>
        <p:spPr bwMode="auto">
          <a:xfrm>
            <a:off x="3648075" y="3813175"/>
            <a:ext cx="3090863" cy="461963"/>
          </a:xfrm>
          <a:prstGeom prst="rect">
            <a:avLst/>
          </a:prstGeom>
          <a:noFill/>
          <a:ln w="9525">
            <a:noFill/>
            <a:miter lim="800000"/>
            <a:headEnd/>
            <a:tailEnd/>
          </a:ln>
        </p:spPr>
        <p:txBody>
          <a:bodyPr wrap="none">
            <a:spAutoFit/>
          </a:bodyPr>
          <a:lstStyle/>
          <a:p>
            <a:r>
              <a:rPr lang="en-US" sz="2400" b="1">
                <a:solidFill>
                  <a:srgbClr val="FF0000"/>
                </a:solidFill>
              </a:rPr>
              <a:t>Traditional fairy tale</a:t>
            </a:r>
          </a:p>
        </p:txBody>
      </p:sp>
      <p:sp>
        <p:nvSpPr>
          <p:cNvPr id="10" name="TextBox 9"/>
          <p:cNvSpPr txBox="1">
            <a:spLocks noChangeArrowheads="1"/>
          </p:cNvSpPr>
          <p:nvPr/>
        </p:nvSpPr>
        <p:spPr bwMode="auto">
          <a:xfrm>
            <a:off x="901700" y="4427538"/>
            <a:ext cx="1993900" cy="460375"/>
          </a:xfrm>
          <a:prstGeom prst="rect">
            <a:avLst/>
          </a:prstGeom>
          <a:noFill/>
          <a:ln w="9525">
            <a:noFill/>
            <a:miter lim="800000"/>
            <a:headEnd/>
            <a:tailEnd/>
          </a:ln>
        </p:spPr>
        <p:txBody>
          <a:bodyPr wrap="none">
            <a:spAutoFit/>
          </a:bodyPr>
          <a:lstStyle/>
          <a:p>
            <a:r>
              <a:rPr lang="en-US" sz="2400" b="1">
                <a:solidFill>
                  <a:srgbClr val="FF0000"/>
                </a:solidFill>
              </a:rPr>
              <a:t>Part of plot?</a:t>
            </a:r>
          </a:p>
        </p:txBody>
      </p:sp>
      <p:sp>
        <p:nvSpPr>
          <p:cNvPr id="11" name="TextBox 10"/>
          <p:cNvSpPr txBox="1">
            <a:spLocks noChangeArrowheads="1"/>
          </p:cNvSpPr>
          <p:nvPr/>
        </p:nvSpPr>
        <p:spPr bwMode="auto">
          <a:xfrm>
            <a:off x="3657600" y="4351338"/>
            <a:ext cx="1755775" cy="460375"/>
          </a:xfrm>
          <a:prstGeom prst="rect">
            <a:avLst/>
          </a:prstGeom>
          <a:noFill/>
          <a:ln w="9525">
            <a:noFill/>
            <a:miter lim="800000"/>
            <a:headEnd/>
            <a:tailEnd/>
          </a:ln>
        </p:spPr>
        <p:txBody>
          <a:bodyPr wrap="none">
            <a:spAutoFit/>
          </a:bodyPr>
          <a:lstStyle/>
          <a:p>
            <a:r>
              <a:rPr lang="en-US" sz="2400" b="1">
                <a:solidFill>
                  <a:srgbClr val="FF0000"/>
                </a:solidFill>
              </a:rPr>
              <a:t>Exposition</a:t>
            </a:r>
          </a:p>
        </p:txBody>
      </p:sp>
      <p:sp>
        <p:nvSpPr>
          <p:cNvPr id="12" name="TextBox 11"/>
          <p:cNvSpPr txBox="1">
            <a:spLocks noChangeArrowheads="1"/>
          </p:cNvSpPr>
          <p:nvPr/>
        </p:nvSpPr>
        <p:spPr bwMode="auto">
          <a:xfrm>
            <a:off x="838200" y="4960938"/>
            <a:ext cx="1516063" cy="460375"/>
          </a:xfrm>
          <a:prstGeom prst="rect">
            <a:avLst/>
          </a:prstGeom>
          <a:noFill/>
          <a:ln w="9525">
            <a:noFill/>
            <a:miter lim="800000"/>
            <a:headEnd/>
            <a:tailEnd/>
          </a:ln>
        </p:spPr>
        <p:txBody>
          <a:bodyPr wrap="none">
            <a:spAutoFit/>
          </a:bodyPr>
          <a:lstStyle/>
          <a:p>
            <a:r>
              <a:rPr lang="en-US" sz="2400" b="1">
                <a:solidFill>
                  <a:srgbClr val="FF0000"/>
                </a:solidFill>
              </a:rPr>
              <a:t>Conflict?</a:t>
            </a:r>
          </a:p>
        </p:txBody>
      </p:sp>
      <p:sp>
        <p:nvSpPr>
          <p:cNvPr id="13" name="TextBox 12"/>
          <p:cNvSpPr txBox="1">
            <a:spLocks noChangeArrowheads="1"/>
          </p:cNvSpPr>
          <p:nvPr/>
        </p:nvSpPr>
        <p:spPr bwMode="auto">
          <a:xfrm>
            <a:off x="3657600" y="4960938"/>
            <a:ext cx="4495800" cy="830262"/>
          </a:xfrm>
          <a:prstGeom prst="rect">
            <a:avLst/>
          </a:prstGeom>
          <a:noFill/>
          <a:ln w="9525">
            <a:noFill/>
            <a:miter lim="800000"/>
            <a:headEnd/>
            <a:tailEnd/>
          </a:ln>
        </p:spPr>
        <p:txBody>
          <a:bodyPr>
            <a:spAutoFit/>
          </a:bodyPr>
          <a:lstStyle/>
          <a:p>
            <a:r>
              <a:rPr lang="en-US" sz="2400" b="1">
                <a:solidFill>
                  <a:srgbClr val="FF0000"/>
                </a:solidFill>
              </a:rPr>
              <a:t>Character vs. character</a:t>
            </a:r>
          </a:p>
          <a:p>
            <a:r>
              <a:rPr lang="en-US" sz="2400" b="1">
                <a:solidFill>
                  <a:srgbClr val="FF0000"/>
                </a:solidFill>
              </a:rPr>
              <a:t>Innocent girl vs. wily wolf</a:t>
            </a:r>
          </a:p>
        </p:txBody>
      </p:sp>
      <p:sp>
        <p:nvSpPr>
          <p:cNvPr id="14" name="TextBox 13"/>
          <p:cNvSpPr txBox="1">
            <a:spLocks noChangeArrowheads="1"/>
          </p:cNvSpPr>
          <p:nvPr/>
        </p:nvSpPr>
        <p:spPr bwMode="auto">
          <a:xfrm>
            <a:off x="762000" y="5715000"/>
            <a:ext cx="1960563" cy="461963"/>
          </a:xfrm>
          <a:prstGeom prst="rect">
            <a:avLst/>
          </a:prstGeom>
          <a:noFill/>
          <a:ln w="9525">
            <a:noFill/>
            <a:miter lim="800000"/>
            <a:headEnd/>
            <a:tailEnd/>
          </a:ln>
        </p:spPr>
        <p:txBody>
          <a:bodyPr wrap="none">
            <a:spAutoFit/>
          </a:bodyPr>
          <a:lstStyle/>
          <a:p>
            <a:r>
              <a:rPr lang="en-US" sz="2400" b="1">
                <a:solidFill>
                  <a:srgbClr val="FF0000"/>
                </a:solidFill>
              </a:rPr>
              <a:t>Resolution?</a:t>
            </a:r>
          </a:p>
        </p:txBody>
      </p:sp>
      <p:sp>
        <p:nvSpPr>
          <p:cNvPr id="15" name="TextBox 14"/>
          <p:cNvSpPr txBox="1">
            <a:spLocks noChangeArrowheads="1"/>
          </p:cNvSpPr>
          <p:nvPr/>
        </p:nvSpPr>
        <p:spPr bwMode="auto">
          <a:xfrm>
            <a:off x="3581400" y="5715000"/>
            <a:ext cx="4475163" cy="461963"/>
          </a:xfrm>
          <a:prstGeom prst="rect">
            <a:avLst/>
          </a:prstGeom>
          <a:noFill/>
          <a:ln w="9525">
            <a:noFill/>
            <a:miter lim="800000"/>
            <a:headEnd/>
            <a:tailEnd/>
          </a:ln>
        </p:spPr>
        <p:txBody>
          <a:bodyPr>
            <a:spAutoFit/>
          </a:bodyPr>
          <a:lstStyle/>
          <a:p>
            <a:r>
              <a:rPr lang="en-US" sz="2400" b="1">
                <a:solidFill>
                  <a:srgbClr val="FF0000"/>
                </a:solidFill>
              </a:rPr>
              <a:t>Wolf eats girl</a:t>
            </a:r>
          </a:p>
        </p:txBody>
      </p:sp>
      <p:sp>
        <p:nvSpPr>
          <p:cNvPr id="5" name="Rectangle 4"/>
          <p:cNvSpPr/>
          <p:nvPr/>
        </p:nvSpPr>
        <p:spPr>
          <a:xfrm>
            <a:off x="381000" y="2438400"/>
            <a:ext cx="37338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blinds(horizontal)">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blinds(horizontal)">
                                      <p:cBhvr>
                                        <p:cTn id="47" dur="500"/>
                                        <p:tgtEl>
                                          <p:spTgt spid="1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3">
                                            <p:txEl>
                                              <p:pRg st="1" end="1"/>
                                            </p:txEl>
                                          </p:spTgt>
                                        </p:tgtEl>
                                        <p:attrNameLst>
                                          <p:attrName>style.visibility</p:attrName>
                                        </p:attrNameLst>
                                      </p:cBhvr>
                                      <p:to>
                                        <p:strVal val="visible"/>
                                      </p:to>
                                    </p:set>
                                    <p:animEffect transition="in" filter="blinds(horizontal)">
                                      <p:cBhvr>
                                        <p:cTn id="52" dur="500"/>
                                        <p:tgtEl>
                                          <p:spTgt spid="13">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3">
                                            <p:txEl>
                                              <p:pRg st="0" end="0"/>
                                            </p:txEl>
                                          </p:spTgt>
                                        </p:tgtEl>
                                        <p:attrNameLst>
                                          <p:attrName>style.visibility</p:attrName>
                                        </p:attrNameLst>
                                      </p:cBhvr>
                                      <p:to>
                                        <p:strVal val="visible"/>
                                      </p:to>
                                    </p:set>
                                    <p:animEffect transition="in" filter="blinds(horizontal)">
                                      <p:cBhvr>
                                        <p:cTn id="57" dur="500"/>
                                        <p:tgtEl>
                                          <p:spTgt spid="13">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4">
                                            <p:txEl>
                                              <p:pRg st="0" end="0"/>
                                            </p:txEl>
                                          </p:spTgt>
                                        </p:tgtEl>
                                        <p:attrNameLst>
                                          <p:attrName>style.visibility</p:attrName>
                                        </p:attrNameLst>
                                      </p:cBhvr>
                                      <p:to>
                                        <p:strVal val="visible"/>
                                      </p:to>
                                    </p:set>
                                    <p:animEffect transition="in" filter="blinds(horizontal)">
                                      <p:cBhvr>
                                        <p:cTn id="62" dur="500"/>
                                        <p:tgtEl>
                                          <p:spTgt spid="14">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5">
                                            <p:txEl>
                                              <p:pRg st="0" end="0"/>
                                            </p:txEl>
                                          </p:spTgt>
                                        </p:tgtEl>
                                        <p:attrNameLst>
                                          <p:attrName>style.visibility</p:attrName>
                                        </p:attrNameLst>
                                      </p:cBhvr>
                                      <p:to>
                                        <p:strVal val="visible"/>
                                      </p:to>
                                    </p:set>
                                    <p:animEffect transition="in" filter="blinds(horizontal)">
                                      <p:cBhvr>
                                        <p:cTn id="6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609600" y="2286000"/>
            <a:ext cx="996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Title?</a:t>
            </a:r>
          </a:p>
        </p:txBody>
      </p:sp>
      <p:sp>
        <p:nvSpPr>
          <p:cNvPr id="4" name="TextBox 3"/>
          <p:cNvSpPr txBox="1">
            <a:spLocks noChangeArrowheads="1"/>
          </p:cNvSpPr>
          <p:nvPr/>
        </p:nvSpPr>
        <p:spPr bwMode="auto">
          <a:xfrm>
            <a:off x="3252788" y="2297113"/>
            <a:ext cx="4724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“The Hummingbird”</a:t>
            </a:r>
          </a:p>
        </p:txBody>
      </p:sp>
      <p:sp>
        <p:nvSpPr>
          <p:cNvPr id="9220" name="TextBox 1"/>
          <p:cNvSpPr txBox="1">
            <a:spLocks noChangeArrowheads="1"/>
          </p:cNvSpPr>
          <p:nvPr/>
        </p:nvSpPr>
        <p:spPr bwMode="auto">
          <a:xfrm>
            <a:off x="381000" y="261938"/>
            <a:ext cx="7866063"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800"/>
              <a:t>Alida was grief stricken and prayed to her god for help. “Do not let me marry this man whom I do not love!” The god took pity on her and changed her into a beautiful red flower. </a:t>
            </a:r>
          </a:p>
        </p:txBody>
      </p:sp>
      <p:sp>
        <p:nvSpPr>
          <p:cNvPr id="6" name="TextBox 5"/>
          <p:cNvSpPr txBox="1">
            <a:spLocks noChangeArrowheads="1"/>
          </p:cNvSpPr>
          <p:nvPr/>
        </p:nvSpPr>
        <p:spPr bwMode="auto">
          <a:xfrm>
            <a:off x="609600" y="2667000"/>
            <a:ext cx="1379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Author?</a:t>
            </a:r>
          </a:p>
        </p:txBody>
      </p:sp>
      <p:sp>
        <p:nvSpPr>
          <p:cNvPr id="7" name="TextBox 6"/>
          <p:cNvSpPr txBox="1">
            <a:spLocks noChangeArrowheads="1"/>
          </p:cNvSpPr>
          <p:nvPr/>
        </p:nvSpPr>
        <p:spPr bwMode="auto">
          <a:xfrm>
            <a:off x="3429000" y="2667000"/>
            <a:ext cx="1533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unknown</a:t>
            </a:r>
          </a:p>
        </p:txBody>
      </p:sp>
      <p:sp>
        <p:nvSpPr>
          <p:cNvPr id="8" name="TextBox 7"/>
          <p:cNvSpPr txBox="1">
            <a:spLocks noChangeArrowheads="1"/>
          </p:cNvSpPr>
          <p:nvPr/>
        </p:nvSpPr>
        <p:spPr bwMode="auto">
          <a:xfrm>
            <a:off x="661988" y="3271838"/>
            <a:ext cx="12618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smtClean="0"/>
              <a:t>Genre</a:t>
            </a:r>
            <a:r>
              <a:rPr lang="en-US" sz="2400" b="1" dirty="0"/>
              <a:t>?</a:t>
            </a:r>
          </a:p>
        </p:txBody>
      </p:sp>
      <p:sp>
        <p:nvSpPr>
          <p:cNvPr id="9" name="TextBox 8"/>
          <p:cNvSpPr txBox="1">
            <a:spLocks noChangeArrowheads="1"/>
          </p:cNvSpPr>
          <p:nvPr/>
        </p:nvSpPr>
        <p:spPr bwMode="auto">
          <a:xfrm>
            <a:off x="3471863" y="3271838"/>
            <a:ext cx="920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myth</a:t>
            </a:r>
          </a:p>
        </p:txBody>
      </p:sp>
      <p:sp>
        <p:nvSpPr>
          <p:cNvPr id="10" name="TextBox 9"/>
          <p:cNvSpPr txBox="1">
            <a:spLocks noChangeArrowheads="1"/>
          </p:cNvSpPr>
          <p:nvPr/>
        </p:nvSpPr>
        <p:spPr bwMode="auto">
          <a:xfrm>
            <a:off x="725488" y="3886200"/>
            <a:ext cx="19939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Part of plot?</a:t>
            </a:r>
          </a:p>
        </p:txBody>
      </p:sp>
      <p:sp>
        <p:nvSpPr>
          <p:cNvPr id="11" name="TextBox 10"/>
          <p:cNvSpPr txBox="1">
            <a:spLocks noChangeArrowheads="1"/>
          </p:cNvSpPr>
          <p:nvPr/>
        </p:nvSpPr>
        <p:spPr bwMode="auto">
          <a:xfrm>
            <a:off x="3481388" y="3810000"/>
            <a:ext cx="2114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Rising action</a:t>
            </a:r>
          </a:p>
        </p:txBody>
      </p:sp>
      <p:sp>
        <p:nvSpPr>
          <p:cNvPr id="12" name="TextBox 11"/>
          <p:cNvSpPr txBox="1">
            <a:spLocks noChangeArrowheads="1"/>
          </p:cNvSpPr>
          <p:nvPr/>
        </p:nvSpPr>
        <p:spPr bwMode="auto">
          <a:xfrm>
            <a:off x="661988" y="4419600"/>
            <a:ext cx="2209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Purpose?</a:t>
            </a:r>
          </a:p>
        </p:txBody>
      </p:sp>
      <p:sp>
        <p:nvSpPr>
          <p:cNvPr id="13" name="TextBox 12"/>
          <p:cNvSpPr txBox="1">
            <a:spLocks noChangeArrowheads="1"/>
          </p:cNvSpPr>
          <p:nvPr/>
        </p:nvSpPr>
        <p:spPr bwMode="auto">
          <a:xfrm>
            <a:off x="2871788" y="4270375"/>
            <a:ext cx="51054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dirty="0"/>
              <a:t>To explain how hummingbirds came into existence and why they hum and </a:t>
            </a:r>
            <a:r>
              <a:rPr lang="en-US" sz="2400" b="1" dirty="0" smtClean="0"/>
              <a:t>jump from </a:t>
            </a:r>
            <a:r>
              <a:rPr lang="en-US" sz="2400" b="1" dirty="0"/>
              <a:t>flower to flower</a:t>
            </a:r>
          </a:p>
        </p:txBody>
      </p:sp>
      <p:sp>
        <p:nvSpPr>
          <p:cNvPr id="14" name="TextBox 13"/>
          <p:cNvSpPr txBox="1">
            <a:spLocks noChangeArrowheads="1"/>
          </p:cNvSpPr>
          <p:nvPr/>
        </p:nvSpPr>
        <p:spPr bwMode="auto">
          <a:xfrm>
            <a:off x="669925" y="5938838"/>
            <a:ext cx="1960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Resolution?</a:t>
            </a:r>
          </a:p>
        </p:txBody>
      </p:sp>
      <p:sp>
        <p:nvSpPr>
          <p:cNvPr id="15" name="TextBox 14"/>
          <p:cNvSpPr txBox="1">
            <a:spLocks noChangeArrowheads="1"/>
          </p:cNvSpPr>
          <p:nvPr/>
        </p:nvSpPr>
        <p:spPr bwMode="auto">
          <a:xfrm>
            <a:off x="3405188" y="5938838"/>
            <a:ext cx="44751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t>hummingbird is Taroo always looking for Alida the flower </a:t>
            </a:r>
          </a:p>
        </p:txBody>
      </p:sp>
    </p:spTree>
    <p:extLst>
      <p:ext uri="{BB962C8B-B14F-4D97-AF65-F5344CB8AC3E}">
        <p14:creationId xmlns:p14="http://schemas.microsoft.com/office/powerpoint/2010/main" val="26184609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blinds(horizontal)">
                                      <p:cBhvr>
                                        <p:cTn id="27" dur="500"/>
                                        <p:tgtEl>
                                          <p:spTgt spid="8">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blinds(horizontal)">
                                      <p:cBhvr>
                                        <p:cTn id="47" dur="500"/>
                                        <p:tgtEl>
                                          <p:spTgt spid="12">
                                            <p:txEl>
                                              <p:pRg st="0" end="0"/>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blinds(horizontal)">
                                      <p:cBhvr>
                                        <p:cTn id="52" dur="500"/>
                                        <p:tgtEl>
                                          <p:spTgt spid="13">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14">
                                            <p:txEl>
                                              <p:pRg st="0" end="0"/>
                                            </p:txEl>
                                          </p:spTgt>
                                        </p:tgtEl>
                                        <p:attrNameLst>
                                          <p:attrName>style.visibility</p:attrName>
                                        </p:attrNameLst>
                                      </p:cBhvr>
                                      <p:to>
                                        <p:strVal val="visible"/>
                                      </p:to>
                                    </p:set>
                                    <p:animEffect transition="in" filter="blinds(horizontal)">
                                      <p:cBhvr>
                                        <p:cTn id="57" dur="500"/>
                                        <p:tgtEl>
                                          <p:spTgt spid="14">
                                            <p:txEl>
                                              <p:pRg st="0" end="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15">
                                            <p:txEl>
                                              <p:pRg st="0" end="0"/>
                                            </p:txEl>
                                          </p:spTgt>
                                        </p:tgtEl>
                                        <p:attrNameLst>
                                          <p:attrName>style.visibility</p:attrName>
                                        </p:attrNameLst>
                                      </p:cBhvr>
                                      <p:to>
                                        <p:strVal val="visible"/>
                                      </p:to>
                                    </p:set>
                                    <p:animEffect transition="in" filter="blinds(horizontal)">
                                      <p:cBhvr>
                                        <p:cTn id="62"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785813" y="2590800"/>
            <a:ext cx="996950" cy="461963"/>
          </a:xfrm>
          <a:prstGeom prst="rect">
            <a:avLst/>
          </a:prstGeom>
          <a:noFill/>
          <a:ln w="9525">
            <a:noFill/>
            <a:miter lim="800000"/>
            <a:headEnd/>
            <a:tailEnd/>
          </a:ln>
        </p:spPr>
        <p:txBody>
          <a:bodyPr wrap="none">
            <a:spAutoFit/>
          </a:bodyPr>
          <a:lstStyle/>
          <a:p>
            <a:r>
              <a:rPr lang="en-US" sz="2400" b="1">
                <a:solidFill>
                  <a:srgbClr val="FF0000"/>
                </a:solidFill>
              </a:rPr>
              <a:t>Title?</a:t>
            </a:r>
          </a:p>
        </p:txBody>
      </p:sp>
      <p:sp>
        <p:nvSpPr>
          <p:cNvPr id="4" name="TextBox 3"/>
          <p:cNvSpPr txBox="1">
            <a:spLocks noChangeArrowheads="1"/>
          </p:cNvSpPr>
          <p:nvPr/>
        </p:nvSpPr>
        <p:spPr bwMode="auto">
          <a:xfrm>
            <a:off x="3429000" y="2601913"/>
            <a:ext cx="4724400" cy="461962"/>
          </a:xfrm>
          <a:prstGeom prst="rect">
            <a:avLst/>
          </a:prstGeom>
          <a:noFill/>
          <a:ln w="9525">
            <a:noFill/>
            <a:miter lim="800000"/>
            <a:headEnd/>
            <a:tailEnd/>
          </a:ln>
        </p:spPr>
        <p:txBody>
          <a:bodyPr>
            <a:spAutoFit/>
          </a:bodyPr>
          <a:lstStyle/>
          <a:p>
            <a:r>
              <a:rPr lang="en-US" sz="2400" b="1">
                <a:solidFill>
                  <a:srgbClr val="FF0000"/>
                </a:solidFill>
              </a:rPr>
              <a:t>“The Ant &amp; the Grasshopper”</a:t>
            </a:r>
          </a:p>
        </p:txBody>
      </p:sp>
      <p:sp>
        <p:nvSpPr>
          <p:cNvPr id="10244" name="TextBox 1"/>
          <p:cNvSpPr txBox="1">
            <a:spLocks noChangeArrowheads="1"/>
          </p:cNvSpPr>
          <p:nvPr/>
        </p:nvSpPr>
        <p:spPr bwMode="auto">
          <a:xfrm>
            <a:off x="228600" y="76200"/>
            <a:ext cx="7467600" cy="2678113"/>
          </a:xfrm>
          <a:prstGeom prst="rect">
            <a:avLst/>
          </a:prstGeom>
          <a:noFill/>
          <a:ln w="9525">
            <a:noFill/>
            <a:miter lim="800000"/>
            <a:headEnd/>
            <a:tailEnd/>
          </a:ln>
        </p:spPr>
        <p:txBody>
          <a:bodyPr>
            <a:spAutoFit/>
          </a:bodyPr>
          <a:lstStyle/>
          <a:p>
            <a:r>
              <a:rPr lang="en-US" sz="2800" dirty="0"/>
              <a:t>Once an a-- and a g-- crossed paths after being out of touch for years.  They hadn’t seen each other since graduating from university together. When they met again, the </a:t>
            </a:r>
            <a:r>
              <a:rPr lang="en-US" sz="2800" dirty="0" smtClean="0"/>
              <a:t>a-- </a:t>
            </a:r>
            <a:r>
              <a:rPr lang="en-US" sz="2800" dirty="0"/>
              <a:t>was headed for an important meeting at its business headquarters, while …</a:t>
            </a:r>
          </a:p>
        </p:txBody>
      </p:sp>
      <p:sp>
        <p:nvSpPr>
          <p:cNvPr id="6" name="TextBox 5"/>
          <p:cNvSpPr txBox="1">
            <a:spLocks noChangeArrowheads="1"/>
          </p:cNvSpPr>
          <p:nvPr/>
        </p:nvSpPr>
        <p:spPr bwMode="auto">
          <a:xfrm>
            <a:off x="785813" y="2971800"/>
            <a:ext cx="1379537" cy="461963"/>
          </a:xfrm>
          <a:prstGeom prst="rect">
            <a:avLst/>
          </a:prstGeom>
          <a:noFill/>
          <a:ln w="9525">
            <a:noFill/>
            <a:miter lim="800000"/>
            <a:headEnd/>
            <a:tailEnd/>
          </a:ln>
        </p:spPr>
        <p:txBody>
          <a:bodyPr wrap="none">
            <a:spAutoFit/>
          </a:bodyPr>
          <a:lstStyle/>
          <a:p>
            <a:r>
              <a:rPr lang="en-US" sz="2400" b="1">
                <a:solidFill>
                  <a:srgbClr val="FF0000"/>
                </a:solidFill>
              </a:rPr>
              <a:t>Author?</a:t>
            </a:r>
          </a:p>
        </p:txBody>
      </p:sp>
      <p:sp>
        <p:nvSpPr>
          <p:cNvPr id="7" name="TextBox 6"/>
          <p:cNvSpPr txBox="1">
            <a:spLocks noChangeArrowheads="1"/>
          </p:cNvSpPr>
          <p:nvPr/>
        </p:nvSpPr>
        <p:spPr bwMode="auto">
          <a:xfrm>
            <a:off x="3605213" y="2971800"/>
            <a:ext cx="3143250" cy="461963"/>
          </a:xfrm>
          <a:prstGeom prst="rect">
            <a:avLst/>
          </a:prstGeom>
          <a:noFill/>
          <a:ln w="9525">
            <a:noFill/>
            <a:miter lim="800000"/>
            <a:headEnd/>
            <a:tailEnd/>
          </a:ln>
        </p:spPr>
        <p:txBody>
          <a:bodyPr wrap="none">
            <a:spAutoFit/>
          </a:bodyPr>
          <a:lstStyle/>
          <a:p>
            <a:r>
              <a:rPr lang="en-US" sz="2400" b="1">
                <a:solidFill>
                  <a:srgbClr val="FF0000"/>
                </a:solidFill>
              </a:rPr>
              <a:t>Geoffrey Grosshans</a:t>
            </a:r>
          </a:p>
        </p:txBody>
      </p:sp>
      <p:sp>
        <p:nvSpPr>
          <p:cNvPr id="8" name="TextBox 7"/>
          <p:cNvSpPr txBox="1">
            <a:spLocks noChangeArrowheads="1"/>
          </p:cNvSpPr>
          <p:nvPr/>
        </p:nvSpPr>
        <p:spPr bwMode="auto">
          <a:xfrm>
            <a:off x="762000" y="3500438"/>
            <a:ext cx="2281238" cy="461962"/>
          </a:xfrm>
          <a:prstGeom prst="rect">
            <a:avLst/>
          </a:prstGeom>
          <a:noFill/>
          <a:ln w="9525">
            <a:noFill/>
            <a:miter lim="800000"/>
            <a:headEnd/>
            <a:tailEnd/>
          </a:ln>
        </p:spPr>
        <p:txBody>
          <a:bodyPr wrap="none">
            <a:spAutoFit/>
          </a:bodyPr>
          <a:lstStyle/>
          <a:p>
            <a:r>
              <a:rPr lang="en-US" sz="2400" b="1">
                <a:solidFill>
                  <a:srgbClr val="FF0000"/>
                </a:solidFill>
              </a:rPr>
              <a:t>Type of story?</a:t>
            </a:r>
          </a:p>
        </p:txBody>
      </p:sp>
      <p:sp>
        <p:nvSpPr>
          <p:cNvPr id="9" name="TextBox 8"/>
          <p:cNvSpPr txBox="1">
            <a:spLocks noChangeArrowheads="1"/>
          </p:cNvSpPr>
          <p:nvPr/>
        </p:nvSpPr>
        <p:spPr bwMode="auto">
          <a:xfrm>
            <a:off x="3648075" y="3505200"/>
            <a:ext cx="2098675" cy="461963"/>
          </a:xfrm>
          <a:prstGeom prst="rect">
            <a:avLst/>
          </a:prstGeom>
          <a:noFill/>
          <a:ln w="9525">
            <a:noFill/>
            <a:miter lim="800000"/>
            <a:headEnd/>
            <a:tailEnd/>
          </a:ln>
        </p:spPr>
        <p:txBody>
          <a:bodyPr wrap="none">
            <a:spAutoFit/>
          </a:bodyPr>
          <a:lstStyle/>
          <a:p>
            <a:r>
              <a:rPr lang="en-US" sz="2400" b="1">
                <a:solidFill>
                  <a:srgbClr val="FF0000"/>
                </a:solidFill>
              </a:rPr>
              <a:t>Modern fable</a:t>
            </a:r>
          </a:p>
        </p:txBody>
      </p:sp>
      <p:sp>
        <p:nvSpPr>
          <p:cNvPr id="10" name="TextBox 9"/>
          <p:cNvSpPr txBox="1">
            <a:spLocks noChangeArrowheads="1"/>
          </p:cNvSpPr>
          <p:nvPr/>
        </p:nvSpPr>
        <p:spPr bwMode="auto">
          <a:xfrm>
            <a:off x="838200" y="4038600"/>
            <a:ext cx="1993900" cy="461963"/>
          </a:xfrm>
          <a:prstGeom prst="rect">
            <a:avLst/>
          </a:prstGeom>
          <a:noFill/>
          <a:ln w="9525">
            <a:noFill/>
            <a:miter lim="800000"/>
            <a:headEnd/>
            <a:tailEnd/>
          </a:ln>
        </p:spPr>
        <p:txBody>
          <a:bodyPr wrap="none">
            <a:spAutoFit/>
          </a:bodyPr>
          <a:lstStyle/>
          <a:p>
            <a:r>
              <a:rPr lang="en-US" sz="2400" b="1">
                <a:solidFill>
                  <a:srgbClr val="FF0000"/>
                </a:solidFill>
              </a:rPr>
              <a:t>Part of plot?</a:t>
            </a:r>
          </a:p>
        </p:txBody>
      </p:sp>
      <p:sp>
        <p:nvSpPr>
          <p:cNvPr id="11" name="TextBox 10"/>
          <p:cNvSpPr txBox="1">
            <a:spLocks noChangeArrowheads="1"/>
          </p:cNvSpPr>
          <p:nvPr/>
        </p:nvSpPr>
        <p:spPr bwMode="auto">
          <a:xfrm>
            <a:off x="3657600" y="4038600"/>
            <a:ext cx="1755775" cy="461963"/>
          </a:xfrm>
          <a:prstGeom prst="rect">
            <a:avLst/>
          </a:prstGeom>
          <a:noFill/>
          <a:ln w="9525">
            <a:noFill/>
            <a:miter lim="800000"/>
            <a:headEnd/>
            <a:tailEnd/>
          </a:ln>
        </p:spPr>
        <p:txBody>
          <a:bodyPr wrap="none">
            <a:spAutoFit/>
          </a:bodyPr>
          <a:lstStyle/>
          <a:p>
            <a:r>
              <a:rPr lang="en-US" sz="2400" b="1">
                <a:solidFill>
                  <a:srgbClr val="FF0000"/>
                </a:solidFill>
              </a:rPr>
              <a:t>Exposition</a:t>
            </a:r>
          </a:p>
        </p:txBody>
      </p:sp>
      <p:sp>
        <p:nvSpPr>
          <p:cNvPr id="12" name="TextBox 11"/>
          <p:cNvSpPr txBox="1">
            <a:spLocks noChangeArrowheads="1"/>
          </p:cNvSpPr>
          <p:nvPr/>
        </p:nvSpPr>
        <p:spPr bwMode="auto">
          <a:xfrm>
            <a:off x="838200" y="4572000"/>
            <a:ext cx="1516063" cy="461963"/>
          </a:xfrm>
          <a:prstGeom prst="rect">
            <a:avLst/>
          </a:prstGeom>
          <a:noFill/>
          <a:ln w="9525">
            <a:noFill/>
            <a:miter lim="800000"/>
            <a:headEnd/>
            <a:tailEnd/>
          </a:ln>
        </p:spPr>
        <p:txBody>
          <a:bodyPr wrap="none">
            <a:spAutoFit/>
          </a:bodyPr>
          <a:lstStyle/>
          <a:p>
            <a:r>
              <a:rPr lang="en-US" sz="2400" b="1">
                <a:solidFill>
                  <a:srgbClr val="FF0000"/>
                </a:solidFill>
              </a:rPr>
              <a:t>Conflict?</a:t>
            </a:r>
          </a:p>
        </p:txBody>
      </p:sp>
      <p:sp>
        <p:nvSpPr>
          <p:cNvPr id="13" name="TextBox 12"/>
          <p:cNvSpPr txBox="1">
            <a:spLocks noChangeArrowheads="1"/>
          </p:cNvSpPr>
          <p:nvPr/>
        </p:nvSpPr>
        <p:spPr bwMode="auto">
          <a:xfrm>
            <a:off x="2832100" y="4495800"/>
            <a:ext cx="5321300" cy="1200150"/>
          </a:xfrm>
          <a:prstGeom prst="rect">
            <a:avLst/>
          </a:prstGeom>
          <a:noFill/>
          <a:ln w="9525">
            <a:noFill/>
            <a:miter lim="800000"/>
            <a:headEnd/>
            <a:tailEnd/>
          </a:ln>
        </p:spPr>
        <p:txBody>
          <a:bodyPr>
            <a:spAutoFit/>
          </a:bodyPr>
          <a:lstStyle/>
          <a:p>
            <a:r>
              <a:rPr lang="en-US" sz="2400" b="1">
                <a:solidFill>
                  <a:srgbClr val="FF0000"/>
                </a:solidFill>
              </a:rPr>
              <a:t>character vs. character &gt;contrast</a:t>
            </a:r>
          </a:p>
          <a:p>
            <a:r>
              <a:rPr lang="en-US" sz="2400" b="1">
                <a:solidFill>
                  <a:srgbClr val="FF0000"/>
                </a:solidFill>
              </a:rPr>
              <a:t>worker ant vs. rich easy-going  grasshopper</a:t>
            </a:r>
          </a:p>
        </p:txBody>
      </p:sp>
      <p:sp>
        <p:nvSpPr>
          <p:cNvPr id="14" name="TextBox 13"/>
          <p:cNvSpPr txBox="1">
            <a:spLocks noChangeArrowheads="1"/>
          </p:cNvSpPr>
          <p:nvPr/>
        </p:nvSpPr>
        <p:spPr bwMode="auto">
          <a:xfrm>
            <a:off x="762000" y="5715000"/>
            <a:ext cx="1960563" cy="461963"/>
          </a:xfrm>
          <a:prstGeom prst="rect">
            <a:avLst/>
          </a:prstGeom>
          <a:noFill/>
          <a:ln w="9525">
            <a:noFill/>
            <a:miter lim="800000"/>
            <a:headEnd/>
            <a:tailEnd/>
          </a:ln>
        </p:spPr>
        <p:txBody>
          <a:bodyPr wrap="none">
            <a:spAutoFit/>
          </a:bodyPr>
          <a:lstStyle/>
          <a:p>
            <a:r>
              <a:rPr lang="en-US" sz="2400" b="1">
                <a:solidFill>
                  <a:srgbClr val="FF0000"/>
                </a:solidFill>
              </a:rPr>
              <a:t>Resolution?</a:t>
            </a:r>
          </a:p>
        </p:txBody>
      </p:sp>
      <p:sp>
        <p:nvSpPr>
          <p:cNvPr id="15" name="TextBox 14"/>
          <p:cNvSpPr txBox="1">
            <a:spLocks noChangeArrowheads="1"/>
          </p:cNvSpPr>
          <p:nvPr/>
        </p:nvSpPr>
        <p:spPr bwMode="auto">
          <a:xfrm>
            <a:off x="3581400" y="5715000"/>
            <a:ext cx="4475163" cy="830263"/>
          </a:xfrm>
          <a:prstGeom prst="rect">
            <a:avLst/>
          </a:prstGeom>
          <a:noFill/>
          <a:ln w="9525">
            <a:noFill/>
            <a:miter lim="800000"/>
            <a:headEnd/>
            <a:tailEnd/>
          </a:ln>
        </p:spPr>
        <p:txBody>
          <a:bodyPr>
            <a:spAutoFit/>
          </a:bodyPr>
          <a:lstStyle/>
          <a:p>
            <a:r>
              <a:rPr lang="en-US" sz="2400" b="1">
                <a:solidFill>
                  <a:srgbClr val="FF0000"/>
                </a:solidFill>
              </a:rPr>
              <a:t>Both die: ant working, grasshopper having fun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blinds(horizontal)">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2">
                                            <p:txEl>
                                              <p:pRg st="0" end="0"/>
                                            </p:txEl>
                                          </p:spTgt>
                                        </p:tgtEl>
                                        <p:attrNameLst>
                                          <p:attrName>style.visibility</p:attrName>
                                        </p:attrNameLst>
                                      </p:cBhvr>
                                      <p:to>
                                        <p:strVal val="visible"/>
                                      </p:to>
                                    </p:set>
                                    <p:animEffect transition="in" filter="blinds(horizontal)">
                                      <p:cBhvr>
                                        <p:cTn id="47" dur="500"/>
                                        <p:tgtEl>
                                          <p:spTgt spid="12">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3">
                                            <p:txEl>
                                              <p:pRg st="0" end="0"/>
                                            </p:txEl>
                                          </p:spTgt>
                                        </p:tgtEl>
                                        <p:attrNameLst>
                                          <p:attrName>style.visibility</p:attrName>
                                        </p:attrNameLst>
                                      </p:cBhvr>
                                      <p:to>
                                        <p:strVal val="visible"/>
                                      </p:to>
                                    </p:set>
                                    <p:animEffect transition="in" filter="blinds(horizontal)">
                                      <p:cBhvr>
                                        <p:cTn id="52" dur="500"/>
                                        <p:tgtEl>
                                          <p:spTgt spid="13">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3">
                                            <p:txEl>
                                              <p:pRg st="1" end="1"/>
                                            </p:txEl>
                                          </p:spTgt>
                                        </p:tgtEl>
                                        <p:attrNameLst>
                                          <p:attrName>style.visibility</p:attrName>
                                        </p:attrNameLst>
                                      </p:cBhvr>
                                      <p:to>
                                        <p:strVal val="visible"/>
                                      </p:to>
                                    </p:set>
                                    <p:animEffect transition="in" filter="blinds(horizontal)">
                                      <p:cBhvr>
                                        <p:cTn id="57" dur="500"/>
                                        <p:tgtEl>
                                          <p:spTgt spid="13">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4">
                                            <p:txEl>
                                              <p:pRg st="0" end="0"/>
                                            </p:txEl>
                                          </p:spTgt>
                                        </p:tgtEl>
                                        <p:attrNameLst>
                                          <p:attrName>style.visibility</p:attrName>
                                        </p:attrNameLst>
                                      </p:cBhvr>
                                      <p:to>
                                        <p:strVal val="visible"/>
                                      </p:to>
                                    </p:set>
                                    <p:animEffect transition="in" filter="blinds(horizontal)">
                                      <p:cBhvr>
                                        <p:cTn id="62" dur="500"/>
                                        <p:tgtEl>
                                          <p:spTgt spid="14">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5">
                                            <p:txEl>
                                              <p:pRg st="0" end="0"/>
                                            </p:txEl>
                                          </p:spTgt>
                                        </p:tgtEl>
                                        <p:attrNameLst>
                                          <p:attrName>style.visibility</p:attrName>
                                        </p:attrNameLst>
                                      </p:cBhvr>
                                      <p:to>
                                        <p:strVal val="visible"/>
                                      </p:to>
                                    </p:set>
                                    <p:animEffect transition="in" filter="blinds(horizontal)">
                                      <p:cBhvr>
                                        <p:cTn id="6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Genres:</a:t>
            </a:r>
            <a:endParaRPr lang="en-US" dirty="0"/>
          </a:p>
        </p:txBody>
      </p:sp>
      <p:sp>
        <p:nvSpPr>
          <p:cNvPr id="7" name="TextBox 6"/>
          <p:cNvSpPr txBox="1">
            <a:spLocks noChangeArrowheads="1"/>
          </p:cNvSpPr>
          <p:nvPr/>
        </p:nvSpPr>
        <p:spPr bwMode="auto">
          <a:xfrm>
            <a:off x="381000" y="762000"/>
            <a:ext cx="187583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Fairytale</a:t>
            </a:r>
          </a:p>
          <a:p>
            <a:pPr eaLnBrk="1" hangingPunct="1">
              <a:defRPr/>
            </a:pPr>
            <a:r>
              <a:rPr lang="en-US" sz="2400" b="1" dirty="0" smtClean="0">
                <a:solidFill>
                  <a:schemeClr val="accent1">
                    <a:lumMod val="50000"/>
                  </a:schemeClr>
                </a:solidFill>
              </a:rPr>
              <a:t>(traditional)</a:t>
            </a:r>
            <a:endParaRPr lang="en-US" sz="2400" b="1" dirty="0" smtClean="0">
              <a:solidFill>
                <a:schemeClr val="accent1">
                  <a:lumMod val="50000"/>
                </a:schemeClr>
              </a:solidFill>
            </a:endParaRPr>
          </a:p>
        </p:txBody>
      </p:sp>
      <p:sp>
        <p:nvSpPr>
          <p:cNvPr id="3" name="Rectangle 2"/>
          <p:cNvSpPr>
            <a:spLocks noChangeArrowheads="1"/>
          </p:cNvSpPr>
          <p:nvPr/>
        </p:nvSpPr>
        <p:spPr bwMode="auto">
          <a:xfrm>
            <a:off x="1600200" y="1642408"/>
            <a:ext cx="6324600" cy="193899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2000" b="1" u="sng" dirty="0"/>
              <a:t>Setting</a:t>
            </a:r>
            <a:r>
              <a:rPr lang="en-US" sz="2000" b="1" dirty="0"/>
              <a:t>  </a:t>
            </a:r>
          </a:p>
          <a:p>
            <a:r>
              <a:rPr lang="en-US" sz="2000" b="1" dirty="0"/>
              <a:t>Time period: </a:t>
            </a:r>
            <a:r>
              <a:rPr lang="en-US" sz="2000" b="1" dirty="0" smtClean="0"/>
              <a:t>general </a:t>
            </a:r>
            <a:r>
              <a:rPr lang="en-US" sz="2000" b="1" dirty="0"/>
              <a:t>past time</a:t>
            </a:r>
          </a:p>
          <a:p>
            <a:r>
              <a:rPr lang="en-US" sz="2000" b="1" u="sng" dirty="0"/>
              <a:t>Characters</a:t>
            </a:r>
            <a:r>
              <a:rPr lang="en-US" sz="2000" b="1" dirty="0"/>
              <a:t>:</a:t>
            </a:r>
          </a:p>
          <a:p>
            <a:r>
              <a:rPr lang="en-US" sz="2000" b="1" dirty="0" smtClean="0"/>
              <a:t>Archetypal (</a:t>
            </a:r>
            <a:r>
              <a:rPr lang="en-US" sz="2000" b="1" dirty="0" smtClean="0"/>
              <a:t>flat, static) representing one human quality, </a:t>
            </a:r>
            <a:r>
              <a:rPr lang="en-US" sz="2000" b="1" dirty="0"/>
              <a:t>often </a:t>
            </a:r>
            <a:r>
              <a:rPr lang="en-US" sz="2000" b="1" dirty="0" smtClean="0"/>
              <a:t>fantastical creatures and/or magical events occur</a:t>
            </a:r>
            <a:endParaRPr lang="en-US" sz="2000" b="1" dirty="0"/>
          </a:p>
        </p:txBody>
      </p:sp>
      <p:sp>
        <p:nvSpPr>
          <p:cNvPr id="9" name="TextBox 8"/>
          <p:cNvSpPr txBox="1">
            <a:spLocks noChangeArrowheads="1"/>
          </p:cNvSpPr>
          <p:nvPr/>
        </p:nvSpPr>
        <p:spPr bwMode="auto">
          <a:xfrm>
            <a:off x="271463" y="3576638"/>
            <a:ext cx="187583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Fable</a:t>
            </a:r>
          </a:p>
          <a:p>
            <a:pPr eaLnBrk="1" hangingPunct="1">
              <a:defRPr/>
            </a:pPr>
            <a:r>
              <a:rPr lang="en-US" sz="2400" b="1" dirty="0" smtClean="0">
                <a:solidFill>
                  <a:schemeClr val="accent1">
                    <a:lumMod val="50000"/>
                  </a:schemeClr>
                </a:solidFill>
              </a:rPr>
              <a:t>(traditional)</a:t>
            </a:r>
            <a:endParaRPr lang="en-US" sz="2400" b="1" dirty="0" smtClean="0">
              <a:solidFill>
                <a:schemeClr val="accent1">
                  <a:lumMod val="50000"/>
                </a:schemeClr>
              </a:solidFill>
            </a:endParaRPr>
          </a:p>
        </p:txBody>
      </p:sp>
      <p:sp>
        <p:nvSpPr>
          <p:cNvPr id="8" name="Rectangle 7"/>
          <p:cNvSpPr>
            <a:spLocks noChangeArrowheads="1"/>
          </p:cNvSpPr>
          <p:nvPr/>
        </p:nvSpPr>
        <p:spPr bwMode="auto">
          <a:xfrm>
            <a:off x="1600200" y="4467761"/>
            <a:ext cx="6324600" cy="1631216"/>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2000" b="1" u="sng" dirty="0"/>
              <a:t>Setting</a:t>
            </a:r>
            <a:r>
              <a:rPr lang="en-US" sz="2000" b="1" dirty="0"/>
              <a:t>:</a:t>
            </a:r>
          </a:p>
          <a:p>
            <a:r>
              <a:rPr lang="en-US" sz="2000" b="1" dirty="0" smtClean="0"/>
              <a:t>Time period/setting: Timeless, natural setting</a:t>
            </a:r>
            <a:endParaRPr lang="en-US" sz="2000" b="1" dirty="0"/>
          </a:p>
          <a:p>
            <a:r>
              <a:rPr lang="en-US" sz="2000" b="1" u="sng" dirty="0"/>
              <a:t>Characters</a:t>
            </a:r>
            <a:r>
              <a:rPr lang="en-US" sz="2000" b="1" dirty="0"/>
              <a:t>:</a:t>
            </a:r>
          </a:p>
          <a:p>
            <a:r>
              <a:rPr lang="en-US" sz="2000" b="1" dirty="0" smtClean="0"/>
              <a:t>Often animals with human qualities, flat and static characters representing one quality</a:t>
            </a:r>
            <a:endParaRPr lang="en-US" sz="2000" b="1" dirty="0"/>
          </a:p>
        </p:txBody>
      </p:sp>
    </p:spTree>
    <p:extLst>
      <p:ext uri="{BB962C8B-B14F-4D97-AF65-F5344CB8AC3E}">
        <p14:creationId xmlns:p14="http://schemas.microsoft.com/office/powerpoint/2010/main" val="21827986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linds(horizontal)">
                                      <p:cBhvr>
                                        <p:cTn id="12" dur="500"/>
                                        <p:tgtEl>
                                          <p:spTgt spid="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nodeType="click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blinds(horizontal)">
                                      <p:cBhvr>
                                        <p:cTn id="29" dur="500"/>
                                        <p:tgtEl>
                                          <p:spTgt spid="9">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9">
                                            <p:txEl>
                                              <p:pRg st="1" end="1"/>
                                            </p:txEl>
                                          </p:spTgt>
                                        </p:tgtEl>
                                        <p:attrNameLst>
                                          <p:attrName>style.visibility</p:attrName>
                                        </p:attrNameLst>
                                      </p:cBhvr>
                                      <p:to>
                                        <p:strVal val="visible"/>
                                      </p:to>
                                    </p:set>
                                    <p:animEffect transition="in" filter="blinds(horizontal)">
                                      <p:cBhvr>
                                        <p:cTn id="34" dur="500"/>
                                        <p:tgtEl>
                                          <p:spTgt spid="9">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242048" cy="685800"/>
          </a:xfrm>
        </p:spPr>
        <p:txBody>
          <a:bodyPr/>
          <a:lstStyle/>
          <a:p>
            <a:pPr eaLnBrk="1" fontAlgn="auto" hangingPunct="1">
              <a:spcAft>
                <a:spcPts val="0"/>
              </a:spcAft>
              <a:defRPr/>
            </a:pPr>
            <a:r>
              <a:rPr lang="en-US" dirty="0" smtClean="0"/>
              <a:t>Genres:</a:t>
            </a:r>
            <a:endParaRPr lang="en-US" dirty="0"/>
          </a:p>
        </p:txBody>
      </p:sp>
      <p:sp>
        <p:nvSpPr>
          <p:cNvPr id="7" name="TextBox 6"/>
          <p:cNvSpPr txBox="1">
            <a:spLocks noChangeArrowheads="1"/>
          </p:cNvSpPr>
          <p:nvPr/>
        </p:nvSpPr>
        <p:spPr bwMode="auto">
          <a:xfrm>
            <a:off x="609600" y="1219200"/>
            <a:ext cx="9032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Myth</a:t>
            </a:r>
          </a:p>
        </p:txBody>
      </p:sp>
      <p:sp>
        <p:nvSpPr>
          <p:cNvPr id="3" name="Rectangle 2"/>
          <p:cNvSpPr>
            <a:spLocks noChangeArrowheads="1"/>
          </p:cNvSpPr>
          <p:nvPr/>
        </p:nvSpPr>
        <p:spPr bwMode="auto">
          <a:xfrm>
            <a:off x="1600200" y="1217613"/>
            <a:ext cx="6324600" cy="163036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2000" b="1" u="sng" dirty="0"/>
              <a:t>Setting</a:t>
            </a:r>
            <a:r>
              <a:rPr lang="en-US" sz="2000" b="1" dirty="0"/>
              <a:t>  </a:t>
            </a:r>
          </a:p>
          <a:p>
            <a:r>
              <a:rPr lang="en-US" sz="2000" b="1" dirty="0"/>
              <a:t>Time period: timeless, general past time</a:t>
            </a:r>
          </a:p>
          <a:p>
            <a:r>
              <a:rPr lang="en-US" sz="2000" b="1" u="sng" dirty="0"/>
              <a:t>Characters</a:t>
            </a:r>
            <a:r>
              <a:rPr lang="en-US" sz="2000" b="1" dirty="0"/>
              <a:t>:</a:t>
            </a:r>
          </a:p>
          <a:p>
            <a:r>
              <a:rPr lang="en-US" sz="2000" b="1" dirty="0" smtClean="0"/>
              <a:t>Archetypal (flat), </a:t>
            </a:r>
            <a:r>
              <a:rPr lang="en-US" sz="2000" b="1" dirty="0"/>
              <a:t>often gods appear or fantastical creatures</a:t>
            </a:r>
          </a:p>
        </p:txBody>
      </p:sp>
      <p:sp>
        <p:nvSpPr>
          <p:cNvPr id="9" name="TextBox 8"/>
          <p:cNvSpPr txBox="1">
            <a:spLocks noChangeArrowheads="1"/>
          </p:cNvSpPr>
          <p:nvPr/>
        </p:nvSpPr>
        <p:spPr bwMode="auto">
          <a:xfrm>
            <a:off x="271463" y="3576638"/>
            <a:ext cx="12779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2400" b="1" dirty="0" smtClean="0">
                <a:solidFill>
                  <a:schemeClr val="accent1">
                    <a:lumMod val="50000"/>
                  </a:schemeClr>
                </a:solidFill>
              </a:rPr>
              <a:t>Legend</a:t>
            </a:r>
          </a:p>
        </p:txBody>
      </p:sp>
      <p:sp>
        <p:nvSpPr>
          <p:cNvPr id="8" name="Rectangle 7"/>
          <p:cNvSpPr>
            <a:spLocks noChangeArrowheads="1"/>
          </p:cNvSpPr>
          <p:nvPr/>
        </p:nvSpPr>
        <p:spPr bwMode="auto">
          <a:xfrm>
            <a:off x="1600200" y="3549650"/>
            <a:ext cx="6324600" cy="163195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2000" b="1" u="sng"/>
              <a:t>Setting</a:t>
            </a:r>
            <a:r>
              <a:rPr lang="en-US" sz="2000" b="1"/>
              <a:t>:</a:t>
            </a:r>
          </a:p>
          <a:p>
            <a:r>
              <a:rPr lang="en-US" sz="2000" b="1"/>
              <a:t>Specific historical time period (year, era)</a:t>
            </a:r>
          </a:p>
          <a:p>
            <a:r>
              <a:rPr lang="en-US" sz="2000" b="1" u="sng"/>
              <a:t>Characters</a:t>
            </a:r>
            <a:r>
              <a:rPr lang="en-US" sz="2000" b="1"/>
              <a:t>:</a:t>
            </a:r>
          </a:p>
          <a:p>
            <a:r>
              <a:rPr lang="en-US" sz="2000" b="1"/>
              <a:t>Includes real historical figures, and sometimes fictional ones</a:t>
            </a:r>
          </a:p>
        </p:txBody>
      </p:sp>
    </p:spTree>
    <p:extLst>
      <p:ext uri="{BB962C8B-B14F-4D97-AF65-F5344CB8AC3E}">
        <p14:creationId xmlns:p14="http://schemas.microsoft.com/office/powerpoint/2010/main" val="23917159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blinds(horizontal)">
                                      <p:cBhvr>
                                        <p:cTn id="24" dur="500"/>
                                        <p:tgtEl>
                                          <p:spTgt spid="9">
                                            <p:txEl>
                                              <p:pRg st="0" end="0"/>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945</TotalTime>
  <Words>1872</Words>
  <Application>Microsoft Office PowerPoint</Application>
  <PresentationFormat>On-screen Show (4:3)</PresentationFormat>
  <Paragraphs>317</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Opulent</vt:lpstr>
      <vt:lpstr>Mid-Term review r.1-r.6</vt:lpstr>
      <vt:lpstr>PowerPoint Presentation</vt:lpstr>
      <vt:lpstr>PowerPoint Presentation</vt:lpstr>
      <vt:lpstr>PowerPoint Presentation</vt:lpstr>
      <vt:lpstr>PowerPoint Presentation</vt:lpstr>
      <vt:lpstr>PowerPoint Presentation</vt:lpstr>
      <vt:lpstr>PowerPoint Presentation</vt:lpstr>
      <vt:lpstr>Genres:</vt:lpstr>
      <vt:lpstr>Genres:</vt:lpstr>
      <vt:lpstr>Rhetorical analysis:</vt:lpstr>
      <vt:lpstr>definitions</vt:lpstr>
      <vt:lpstr>Character analysis</vt:lpstr>
      <vt:lpstr>PowerPoint Presentation</vt:lpstr>
      <vt:lpstr>PowerPoint Presentation</vt:lpstr>
      <vt:lpstr>PowerPoint Presentation</vt:lpstr>
      <vt:lpstr>Literary elements - definitions</vt:lpstr>
      <vt:lpstr>Literary elements - definitions</vt:lpstr>
      <vt:lpstr>Rhetorical   analysis:</vt:lpstr>
      <vt:lpstr>Character  analysis:</vt:lpstr>
      <vt:lpstr>plot  analysis:</vt:lpstr>
      <vt:lpstr>Personal response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terms &amp; devices</dc:title>
  <dc:creator>Petra</dc:creator>
  <cp:lastModifiedBy>Sally A. Everson</cp:lastModifiedBy>
  <cp:revision>61</cp:revision>
  <dcterms:created xsi:type="dcterms:W3CDTF">2011-03-10T02:04:45Z</dcterms:created>
  <dcterms:modified xsi:type="dcterms:W3CDTF">2013-03-05T14:22:44Z</dcterms:modified>
</cp:coreProperties>
</file>